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1" r:id="rId3"/>
    <p:sldId id="270" r:id="rId4"/>
    <p:sldId id="278" r:id="rId5"/>
    <p:sldId id="280" r:id="rId6"/>
    <p:sldId id="279" r:id="rId7"/>
    <p:sldId id="281" r:id="rId8"/>
    <p:sldId id="282" r:id="rId9"/>
    <p:sldId id="283" r:id="rId10"/>
    <p:sldId id="285" r:id="rId11"/>
    <p:sldId id="286" r:id="rId12"/>
    <p:sldId id="287" r:id="rId13"/>
    <p:sldId id="288" r:id="rId14"/>
    <p:sldId id="289" r:id="rId15"/>
    <p:sldId id="308" r:id="rId16"/>
    <p:sldId id="290" r:id="rId17"/>
    <p:sldId id="291" r:id="rId18"/>
    <p:sldId id="297" r:id="rId19"/>
    <p:sldId id="295" r:id="rId20"/>
    <p:sldId id="292" r:id="rId21"/>
    <p:sldId id="294" r:id="rId22"/>
    <p:sldId id="309" r:id="rId23"/>
    <p:sldId id="310" r:id="rId24"/>
    <p:sldId id="298" r:id="rId25"/>
    <p:sldId id="296" r:id="rId26"/>
    <p:sldId id="302" r:id="rId27"/>
    <p:sldId id="304" r:id="rId28"/>
    <p:sldId id="305" r:id="rId29"/>
    <p:sldId id="306" r:id="rId30"/>
    <p:sldId id="307" r:id="rId31"/>
    <p:sldId id="311" r:id="rId32"/>
    <p:sldId id="312" r:id="rId33"/>
    <p:sldId id="313" r:id="rId34"/>
    <p:sldId id="314" r:id="rId35"/>
    <p:sldId id="315" r:id="rId36"/>
    <p:sldId id="293" r:id="rId37"/>
    <p:sldId id="299" r:id="rId38"/>
    <p:sldId id="300" r:id="rId39"/>
    <p:sldId id="316" r:id="rId40"/>
    <p:sldId id="301" r:id="rId4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24"/>
    <a:srgbClr val="040405"/>
    <a:srgbClr val="1D1D1D"/>
    <a:srgbClr val="17171B"/>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20" autoAdjust="0"/>
    <p:restoredTop sz="94660"/>
  </p:normalViewPr>
  <p:slideViewPr>
    <p:cSldViewPr snapToGrid="0">
      <p:cViewPr varScale="1">
        <p:scale>
          <a:sx n="67" d="100"/>
          <a:sy n="67" d="100"/>
        </p:scale>
        <p:origin x="1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slide" Target="slides/slide3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33331D-5A99-4DC2-8B0C-D7DC68CC08A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E339B338-9D91-4985-93A8-4FC607E6DD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A25F70E-F40C-40C7-90C8-5E7EE239B344}"/>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30A74D19-CCF3-4764-8E15-77102E98E58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633212D-6951-4A28-81DD-67504ECF6C95}"/>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478106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907DC-3BA4-4229-AAC6-88ED4E1C765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C01166E-E8F7-435C-BDF5-1643A07AC73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7E323B5-A49A-4F5F-8146-B111E77B407F}"/>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8B45E5AB-9D8B-49C5-A586-0ED089829CE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7FDC0ED-BA28-4532-9D45-D4B904D19909}"/>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300522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26D12E-696A-4F19-8A06-3775AC2340A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2FC3267-A65E-4EB9-8F63-ECC2A1CE2A8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EE95787-9041-4974-BE27-8B7A019DB9B7}"/>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2DFFACF0-38DA-4A2A-91AD-8CDFA6A03C7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A4AECA-C5D1-498C-8D5D-2E2599AF63BD}"/>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3475402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1962-9F57-544D-9D76-CA4F4ACDB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FA1A1212-107B-D145-8D4B-A5D33E55C3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B202CA92-B822-4F4E-A9CA-26939D6CB625}"/>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980597FE-BD0C-3F44-BF95-365BB7E4AF3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BE51D77-3DDE-0945-8EFF-A6B407B49DAF}"/>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139644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A7F9-323B-1C48-BEE2-33806E4640C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4E7CB0B-38A5-8146-8CAC-4614AFBEB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41493B3B-7FCD-6747-B5C5-8A292B972177}"/>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EED91765-494C-CB45-85D2-00B3BD85596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4115BC4-9B33-6B4C-9F2C-7224A2CBEAB2}"/>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2659474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3B3F-126C-2B4D-9E14-1032C9A85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4E0DFD02-8C98-7C44-B92C-6C8BB65273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900AE-CB85-F941-91F8-009A9F2094CD}"/>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CD472AC6-FD47-F541-A0CC-71BC1D277DE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90F8C9F-F8E5-0941-BA73-53D41F799A12}"/>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701892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00E0-10BA-5648-9012-C1A49A458678}"/>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E95AE0D-47CF-4D4F-A8E9-98EE9FDE3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08500E5F-7BBE-8041-B766-36629F6E9D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5179D25D-0FDF-B648-91EB-22A236BBC01F}"/>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6" name="Footer Placeholder 5">
            <a:extLst>
              <a:ext uri="{FF2B5EF4-FFF2-40B4-BE49-F238E27FC236}">
                <a16:creationId xmlns:a16="http://schemas.microsoft.com/office/drawing/2014/main" id="{F6D5456A-3C1A-864C-8526-FDF30AD90BCD}"/>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AD50BD57-2EE1-8B47-837B-2AB70C6C0D86}"/>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3191630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D3D5-C53B-4749-9D5E-D067C4E5F87A}"/>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F41FC9E7-D046-9D4A-A430-D5A460BFD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350DC-B536-AD44-A4AB-CD618213E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48C5875-A156-E845-A395-092883D8F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40F4D2-3FFA-6046-917C-0DFC431FB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8653BEC6-81B2-6540-9D45-FC49433D9732}"/>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8" name="Footer Placeholder 7">
            <a:extLst>
              <a:ext uri="{FF2B5EF4-FFF2-40B4-BE49-F238E27FC236}">
                <a16:creationId xmlns:a16="http://schemas.microsoft.com/office/drawing/2014/main" id="{8D8D46A1-2EC2-2740-AFB4-327B80BC7D4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4BC489F-E450-4B43-AD13-246E093D9BD5}"/>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2810760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5E6D-8E7B-5846-AC5A-B050551BAC36}"/>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DD708DD1-B1CA-E346-8AF7-BE0325851E52}"/>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4" name="Footer Placeholder 3">
            <a:extLst>
              <a:ext uri="{FF2B5EF4-FFF2-40B4-BE49-F238E27FC236}">
                <a16:creationId xmlns:a16="http://schemas.microsoft.com/office/drawing/2014/main" id="{BAA947CF-62B5-784D-B5E2-5355C6EAEA84}"/>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86D1CC16-4003-9C4F-BD8F-A74273CFE25C}"/>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295520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01D7D-E8B1-5043-B0BF-D7B2C26B7819}"/>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3" name="Footer Placeholder 2">
            <a:extLst>
              <a:ext uri="{FF2B5EF4-FFF2-40B4-BE49-F238E27FC236}">
                <a16:creationId xmlns:a16="http://schemas.microsoft.com/office/drawing/2014/main" id="{CE738443-4682-A549-907D-43D5246C682F}"/>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10432F71-D4C1-624C-8974-4BC03E6DB933}"/>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1420137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98D4-53A0-7041-B870-FA0AA04DA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810C1954-9DC9-8249-B431-AE87F9875F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65FEA5A6-361B-2A4D-8879-C933094DA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6CA0C-8A15-2B42-B343-EDC7AF42CA17}"/>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6" name="Footer Placeholder 5">
            <a:extLst>
              <a:ext uri="{FF2B5EF4-FFF2-40B4-BE49-F238E27FC236}">
                <a16:creationId xmlns:a16="http://schemas.microsoft.com/office/drawing/2014/main" id="{333E750E-B98B-864E-9F83-424F5655DF7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58E080D-8E69-DC47-B1B4-03433D90DFE7}"/>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252059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A2635-A0E7-4CAD-801F-E42B2B07CD2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EA857B7-B254-4D43-8791-D17BA0EAD20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94625D3-E8D0-4C22-92AE-658C842728AB}"/>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17C7C961-E621-4411-9C68-44B78B3EDD9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49B9554-7EC9-4326-8EB7-A89D8C380DF8}"/>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3618638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7CD2-473F-FA4A-8053-E1309711D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C2E81FBD-F5DB-484E-AAA3-BC6015BD06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CF7EB03E-4B0D-B048-8C80-851578E56E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6B2EE-ECC2-D14A-A1CA-73E7F68904B4}"/>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6" name="Footer Placeholder 5">
            <a:extLst>
              <a:ext uri="{FF2B5EF4-FFF2-40B4-BE49-F238E27FC236}">
                <a16:creationId xmlns:a16="http://schemas.microsoft.com/office/drawing/2014/main" id="{58D61127-A7C8-5A4C-A5FE-392AD3F4A264}"/>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1640EC7B-1AFB-1944-8E8D-3D693A718988}"/>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2145549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B639-B463-664F-8703-C4802C461881}"/>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777CD8E-BE6D-F749-A385-AB3FD1572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9F1B532-F02A-5042-AADD-E18525EECE04}"/>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7519A905-9D15-FB4D-AB9C-B58363023B4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C1EEC2B7-761C-254C-A977-6FB6ECA4EE9D}"/>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885604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B44EAB-F192-904F-A2E0-E8AEF5C878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22BCFED-B171-F044-A50A-FBE6AC3E54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8D863B-46DF-894B-9590-459CF440A823}"/>
              </a:ext>
            </a:extLst>
          </p:cNvPr>
          <p:cNvSpPr>
            <a:spLocks noGrp="1"/>
          </p:cNvSpPr>
          <p:nvPr>
            <p:ph type="dt" sz="half" idx="10"/>
          </p:nvPr>
        </p:nvSpPr>
        <p:spPr/>
        <p:txBody>
          <a:body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25936CFB-0260-0B4A-9254-33101DA2950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83E7EDF-A278-5C4E-91FD-E94E7AC5891B}"/>
              </a:ext>
            </a:extLst>
          </p:cNvPr>
          <p:cNvSpPr>
            <a:spLocks noGrp="1"/>
          </p:cNvSpPr>
          <p:nvPr>
            <p:ph type="sldNum" sz="quarter" idx="12"/>
          </p:nvPr>
        </p:nvSpPr>
        <p:spPr/>
        <p:txBody>
          <a:body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317207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F5DDB-7AF9-447F-9E2C-AC2A0A90C06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E7B26E3-F182-4DDF-8535-505A50AC3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22E1538-DF99-46D2-AFF9-C47370D40520}"/>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7D489A8C-E9A8-4D53-BEFD-1EC13D16368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C2F96A0-87C5-4BF1-A587-FB407ADDE426}"/>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347602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17CD63-9A76-4141-B255-B4057636FC6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2EF3D05-71A5-4B24-BFB5-260BB9C56D1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EBBD2C1-0641-4089-890E-B443D030F96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A67E78E-FC9C-4618-9A7F-2C93B0C0A500}"/>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6" name="Marcador de pie de página 5">
            <a:extLst>
              <a:ext uri="{FF2B5EF4-FFF2-40B4-BE49-F238E27FC236}">
                <a16:creationId xmlns:a16="http://schemas.microsoft.com/office/drawing/2014/main" id="{4C0A7075-77BB-4138-AE01-57908E0EC23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C4F0D79-888A-422D-82EB-B5C3D10193C1}"/>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72434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4CE0B-83E4-4F63-9FF7-0118BCE8A28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7EB2519-3FAF-44F7-AB2B-BDAF36B26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09BB096-2371-47B4-9CB7-E52442DFF21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2838B41-58BD-4C95-B721-A678BC1125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E8301D5-5160-4FFF-AF96-A7FD4FA87B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6E9A4E5-023E-4DD0-BDF6-71CF8FF72DFC}"/>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8" name="Marcador de pie de página 7">
            <a:extLst>
              <a:ext uri="{FF2B5EF4-FFF2-40B4-BE49-F238E27FC236}">
                <a16:creationId xmlns:a16="http://schemas.microsoft.com/office/drawing/2014/main" id="{A95BCBE4-857E-4069-B09A-E8EA1C8555D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B5EE4D6-93AE-4043-BD43-19CE3E0D0719}"/>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281842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DCEE2-94B8-4424-B8A9-AF0EDCFD6FE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BDEB66CE-C4A0-49EA-B6A3-6758F506FE75}"/>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4" name="Marcador de pie de página 3">
            <a:extLst>
              <a:ext uri="{FF2B5EF4-FFF2-40B4-BE49-F238E27FC236}">
                <a16:creationId xmlns:a16="http://schemas.microsoft.com/office/drawing/2014/main" id="{50A4D786-D0C7-415F-9155-10995431CFE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BBFEC5B-2661-4A58-A068-047A6A74858C}"/>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17140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4F05290-72C8-45E3-880C-F776343E67BF}"/>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3" name="Marcador de pie de página 2">
            <a:extLst>
              <a:ext uri="{FF2B5EF4-FFF2-40B4-BE49-F238E27FC236}">
                <a16:creationId xmlns:a16="http://schemas.microsoft.com/office/drawing/2014/main" id="{10B8D097-A77F-4463-9404-D9C434F809F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C44718F-7FFD-456D-890E-9CC240D703DB}"/>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68609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F6E6A3-C687-4972-8828-4A963F7414F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6FA7C31-C943-41A2-B112-9AB1B36E39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E02D663-488B-4799-967A-56D86C632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8BA0B0D-4982-48CF-AD62-5120D0D430F1}"/>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6" name="Marcador de pie de página 5">
            <a:extLst>
              <a:ext uri="{FF2B5EF4-FFF2-40B4-BE49-F238E27FC236}">
                <a16:creationId xmlns:a16="http://schemas.microsoft.com/office/drawing/2014/main" id="{ADFF0B17-97B0-42A0-A918-E6711FF5A44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B6ABC44-F823-49DC-9668-FC566D7D399F}"/>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322021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F258D-3EF1-42B0-BF9B-F08BCF55FAF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ED37693F-89F1-4360-92C9-D250FC8BB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B0912913-A6AA-4A11-8802-C67B5DDC0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0B0DC3-0050-48A2-93D2-8D7F3A7142A5}"/>
              </a:ext>
            </a:extLst>
          </p:cNvPr>
          <p:cNvSpPr>
            <a:spLocks noGrp="1"/>
          </p:cNvSpPr>
          <p:nvPr>
            <p:ph type="dt" sz="half" idx="10"/>
          </p:nvPr>
        </p:nvSpPr>
        <p:spPr/>
        <p:txBody>
          <a:bodyPr/>
          <a:lstStyle/>
          <a:p>
            <a:fld id="{DDFD0506-FC75-4830-AD8D-63BCE4070B8E}" type="datetimeFigureOut">
              <a:rPr lang="es-MX" smtClean="0"/>
              <a:t>03/06/2022</a:t>
            </a:fld>
            <a:endParaRPr lang="es-MX"/>
          </a:p>
        </p:txBody>
      </p:sp>
      <p:sp>
        <p:nvSpPr>
          <p:cNvPr id="6" name="Marcador de pie de página 5">
            <a:extLst>
              <a:ext uri="{FF2B5EF4-FFF2-40B4-BE49-F238E27FC236}">
                <a16:creationId xmlns:a16="http://schemas.microsoft.com/office/drawing/2014/main" id="{F6CCECCF-635F-415D-AAAC-EEBF46EE973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32E0F5F-3A9D-4D5A-A4F4-ECD64423EBD7}"/>
              </a:ext>
            </a:extLst>
          </p:cNvPr>
          <p:cNvSpPr>
            <a:spLocks noGrp="1"/>
          </p:cNvSpPr>
          <p:nvPr>
            <p:ph type="sldNum" sz="quarter" idx="12"/>
          </p:nvPr>
        </p:nvSpPr>
        <p:spPr/>
        <p:txBody>
          <a:bodyPr/>
          <a:lstStyle/>
          <a:p>
            <a:fld id="{C627AE30-590A-4D7E-A610-2E3B9F5D25E5}" type="slidenum">
              <a:rPr lang="es-MX" smtClean="0"/>
              <a:t>‹Nº›</a:t>
            </a:fld>
            <a:endParaRPr lang="es-MX"/>
          </a:p>
        </p:txBody>
      </p:sp>
    </p:spTree>
    <p:extLst>
      <p:ext uri="{BB962C8B-B14F-4D97-AF65-F5344CB8AC3E}">
        <p14:creationId xmlns:p14="http://schemas.microsoft.com/office/powerpoint/2010/main" val="1413286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DA4F34B-202A-4BEB-8214-8BF3A1664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74A5C68-721E-4B53-A79E-629C677E0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323603A-3E7D-4B19-8A54-8DFC0D2021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D0506-FC75-4830-AD8D-63BCE4070B8E}" type="datetimeFigureOut">
              <a:rPr lang="es-MX" smtClean="0"/>
              <a:t>03/06/2022</a:t>
            </a:fld>
            <a:endParaRPr lang="es-MX"/>
          </a:p>
        </p:txBody>
      </p:sp>
      <p:sp>
        <p:nvSpPr>
          <p:cNvPr id="5" name="Marcador de pie de página 4">
            <a:extLst>
              <a:ext uri="{FF2B5EF4-FFF2-40B4-BE49-F238E27FC236}">
                <a16:creationId xmlns:a16="http://schemas.microsoft.com/office/drawing/2014/main" id="{8875F2BE-51B9-4EA1-939B-640CD6B5C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7174265-FF6E-4A5C-B665-4A3EA5F07F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7AE30-590A-4D7E-A610-2E3B9F5D25E5}" type="slidenum">
              <a:rPr lang="es-MX" smtClean="0"/>
              <a:t>‹Nº›</a:t>
            </a:fld>
            <a:endParaRPr lang="es-MX"/>
          </a:p>
        </p:txBody>
      </p:sp>
    </p:spTree>
    <p:extLst>
      <p:ext uri="{BB962C8B-B14F-4D97-AF65-F5344CB8AC3E}">
        <p14:creationId xmlns:p14="http://schemas.microsoft.com/office/powerpoint/2010/main" val="1934782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AA4ADC-7DE4-544F-806B-BFC2B5E748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BFCBAE30-A297-3246-BF89-8E6788894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A081EAA-F1D1-9E4C-9B38-10AFC7700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BF8979-962E-5140-AFA6-166A316C6332}" type="datetimeFigureOut">
              <a:rPr lang="es-ES_tradnl" smtClean="0"/>
              <a:t>03/06/2022</a:t>
            </a:fld>
            <a:endParaRPr lang="es-ES_tradnl"/>
          </a:p>
        </p:txBody>
      </p:sp>
      <p:sp>
        <p:nvSpPr>
          <p:cNvPr id="5" name="Footer Placeholder 4">
            <a:extLst>
              <a:ext uri="{FF2B5EF4-FFF2-40B4-BE49-F238E27FC236}">
                <a16:creationId xmlns:a16="http://schemas.microsoft.com/office/drawing/2014/main" id="{D8D266EE-775C-CA42-9DA7-0D150B07C5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533F62E2-81CD-174B-B87B-F7E3A73B57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A3CA7-EFC1-B447-B89E-100C912C1299}" type="slidenum">
              <a:rPr lang="es-ES_tradnl" smtClean="0"/>
              <a:t>‹Nº›</a:t>
            </a:fld>
            <a:endParaRPr lang="es-ES_tradnl"/>
          </a:p>
        </p:txBody>
      </p:sp>
    </p:spTree>
    <p:extLst>
      <p:ext uri="{BB962C8B-B14F-4D97-AF65-F5344CB8AC3E}">
        <p14:creationId xmlns:p14="http://schemas.microsoft.com/office/powerpoint/2010/main" val="494319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tiff"/><Relationship Id="rId7" Type="http://schemas.openxmlformats.org/officeDocument/2006/relationships/slide" Target="slide9.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tiff"/><Relationship Id="rId7" Type="http://schemas.openxmlformats.org/officeDocument/2006/relationships/slide" Target="slide10.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tiff"/><Relationship Id="rId7" Type="http://schemas.openxmlformats.org/officeDocument/2006/relationships/slide" Target="slide11.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3.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tiff"/><Relationship Id="rId7" Type="http://schemas.openxmlformats.org/officeDocument/2006/relationships/slide" Target="slide12.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tiff"/><Relationship Id="rId7" Type="http://schemas.openxmlformats.org/officeDocument/2006/relationships/slide" Target="slide13.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tiff"/><Relationship Id="rId7" Type="http://schemas.openxmlformats.org/officeDocument/2006/relationships/slide" Target="slide14.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tiff"/><Relationship Id="rId7" Type="http://schemas.openxmlformats.org/officeDocument/2006/relationships/slide" Target="slide15.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tiff"/><Relationship Id="rId7" Type="http://schemas.openxmlformats.org/officeDocument/2006/relationships/slide" Target="slide16.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tiff"/><Relationship Id="rId7" Type="http://schemas.openxmlformats.org/officeDocument/2006/relationships/slide" Target="slide17.xml"/><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9.xml"/><Relationship Id="rId11" Type="http://schemas.openxmlformats.org/officeDocument/2006/relationships/image" Target="../media/image16.svg"/><Relationship Id="rId5" Type="http://schemas.openxmlformats.org/officeDocument/2006/relationships/image" Target="../media/image12.tiff"/><Relationship Id="rId10" Type="http://schemas.openxmlformats.org/officeDocument/2006/relationships/image" Target="../media/image15.png"/><Relationship Id="rId4" Type="http://schemas.openxmlformats.org/officeDocument/2006/relationships/image" Target="../media/image6.tiff"/><Relationship Id="rId9"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tiff"/><Relationship Id="rId7" Type="http://schemas.openxmlformats.org/officeDocument/2006/relationships/slide" Target="slide20.xml"/><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16.svg"/><Relationship Id="rId5" Type="http://schemas.openxmlformats.org/officeDocument/2006/relationships/image" Target="../media/image12.tiff"/><Relationship Id="rId10" Type="http://schemas.openxmlformats.org/officeDocument/2006/relationships/image" Target="../media/image15.png"/><Relationship Id="rId4" Type="http://schemas.openxmlformats.org/officeDocument/2006/relationships/image" Target="../media/image6.tiff"/><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6.tiff"/><Relationship Id="rId3" Type="http://schemas.microsoft.com/office/2007/relationships/hdphoto" Target="../media/hdphoto1.wdp"/><Relationship Id="rId7" Type="http://schemas.openxmlformats.org/officeDocument/2006/relationships/slide" Target="slide12.xml"/><Relationship Id="rId12" Type="http://schemas.openxmlformats.org/officeDocument/2006/relationships/slide" Target="slide36.xml"/><Relationship Id="rId17" Type="http://schemas.openxmlformats.org/officeDocument/2006/relationships/image" Target="../media/image9.svg"/><Relationship Id="rId2" Type="http://schemas.openxmlformats.org/officeDocument/2006/relationships/image" Target="../media/image4.png"/><Relationship Id="rId16"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 Target="slide4.xml"/><Relationship Id="rId11" Type="http://schemas.openxmlformats.org/officeDocument/2006/relationships/slide" Target="slide30.xml"/><Relationship Id="rId5" Type="http://schemas.openxmlformats.org/officeDocument/2006/relationships/slide" Target="slide3.xml"/><Relationship Id="rId15" Type="http://schemas.openxmlformats.org/officeDocument/2006/relationships/slide" Target="slide2.xml"/><Relationship Id="rId10" Type="http://schemas.openxmlformats.org/officeDocument/2006/relationships/slide" Target="slide25.xml"/><Relationship Id="rId4" Type="http://schemas.openxmlformats.org/officeDocument/2006/relationships/image" Target="../media/image5.jpeg"/><Relationship Id="rId9" Type="http://schemas.openxmlformats.org/officeDocument/2006/relationships/slide" Target="slide20.xml"/><Relationship Id="rId14" Type="http://schemas.openxmlformats.org/officeDocument/2006/relationships/image" Target="../media/image7.emf"/></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1.tiff"/><Relationship Id="rId7" Type="http://schemas.openxmlformats.org/officeDocument/2006/relationships/slide" Target="slide19.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6.svg"/><Relationship Id="rId3" Type="http://schemas.openxmlformats.org/officeDocument/2006/relationships/image" Target="../media/image11.tiff"/><Relationship Id="rId7" Type="http://schemas.openxmlformats.org/officeDocument/2006/relationships/slide" Target="slide20.xml"/><Relationship Id="rId12"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2.xml"/><Relationship Id="rId11" Type="http://schemas.openxmlformats.org/officeDocument/2006/relationships/slide" Target="slide2.xml"/><Relationship Id="rId5" Type="http://schemas.openxmlformats.org/officeDocument/2006/relationships/image" Target="../media/image12.tiff"/><Relationship Id="rId10" Type="http://schemas.openxmlformats.org/officeDocument/2006/relationships/image" Target="../media/image35.png"/><Relationship Id="rId4" Type="http://schemas.openxmlformats.org/officeDocument/2006/relationships/image" Target="../media/image6.tiff"/><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tiff"/><Relationship Id="rId7" Type="http://schemas.openxmlformats.org/officeDocument/2006/relationships/slide" Target="slide21.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1.tiff"/><Relationship Id="rId7" Type="http://schemas.openxmlformats.org/officeDocument/2006/relationships/slide" Target="slide22.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tiff"/><Relationship Id="rId7"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37.png"/><Relationship Id="rId5" Type="http://schemas.openxmlformats.org/officeDocument/2006/relationships/image" Target="../media/image12.tiff"/><Relationship Id="rId10" Type="http://schemas.openxmlformats.org/officeDocument/2006/relationships/slide" Target="slide23.xml"/><Relationship Id="rId4" Type="http://schemas.openxmlformats.org/officeDocument/2006/relationships/image" Target="../media/image6.tiff"/><Relationship Id="rId9" Type="http://schemas.openxmlformats.org/officeDocument/2006/relationships/slide" Target="slide25.xml"/></Relationships>
</file>

<file path=ppt/slides/_rels/slide2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4.png"/><Relationship Id="rId3" Type="http://schemas.openxmlformats.org/officeDocument/2006/relationships/image" Target="../media/image11.tiff"/><Relationship Id="rId7" Type="http://schemas.openxmlformats.org/officeDocument/2006/relationships/image" Target="../media/image15.png"/><Relationship Id="rId12" Type="http://schemas.openxmlformats.org/officeDocument/2006/relationships/image" Target="../media/image38.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27.png"/><Relationship Id="rId5" Type="http://schemas.openxmlformats.org/officeDocument/2006/relationships/image" Target="../media/image12.tiff"/><Relationship Id="rId10" Type="http://schemas.openxmlformats.org/officeDocument/2006/relationships/slide" Target="slide24.xml"/><Relationship Id="rId4" Type="http://schemas.openxmlformats.org/officeDocument/2006/relationships/image" Target="../media/image6.tiff"/><Relationship Id="rId9"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tiff"/><Relationship Id="rId7" Type="http://schemas.openxmlformats.org/officeDocument/2006/relationships/slide" Target="slide25.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tiff"/><Relationship Id="rId7" Type="http://schemas.openxmlformats.org/officeDocument/2006/relationships/slide" Target="slide26.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tiff"/><Relationship Id="rId7" Type="http://schemas.openxmlformats.org/officeDocument/2006/relationships/slide" Target="slide27.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9.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tiff"/><Relationship Id="rId7" Type="http://schemas.openxmlformats.org/officeDocument/2006/relationships/image" Target="../media/image15.png"/><Relationship Id="rId12" Type="http://schemas.openxmlformats.org/officeDocument/2006/relationships/image" Target="../media/image42.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37.png"/><Relationship Id="rId5" Type="http://schemas.openxmlformats.org/officeDocument/2006/relationships/image" Target="../media/image12.tiff"/><Relationship Id="rId10" Type="http://schemas.openxmlformats.org/officeDocument/2006/relationships/slide" Target="slide28.xml"/><Relationship Id="rId4" Type="http://schemas.openxmlformats.org/officeDocument/2006/relationships/image" Target="../media/image6.tiff"/><Relationship Id="rId9" Type="http://schemas.openxmlformats.org/officeDocument/2006/relationships/slide" Target="slide3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tiff"/><Relationship Id="rId7" Type="http://schemas.openxmlformats.org/officeDocument/2006/relationships/slide" Target="slide2.xml"/><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16.svg"/><Relationship Id="rId5" Type="http://schemas.openxmlformats.org/officeDocument/2006/relationships/image" Target="../media/image12.tiff"/><Relationship Id="rId10" Type="http://schemas.openxmlformats.org/officeDocument/2006/relationships/image" Target="../media/image15.png"/><Relationship Id="rId4" Type="http://schemas.openxmlformats.org/officeDocument/2006/relationships/image" Target="../media/image6.tiff"/><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tiff"/><Relationship Id="rId7" Type="http://schemas.openxmlformats.org/officeDocument/2006/relationships/slide" Target="slide29.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1.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tiff"/><Relationship Id="rId7" Type="http://schemas.openxmlformats.org/officeDocument/2006/relationships/slide" Target="slide30.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2.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tiff"/><Relationship Id="rId7" Type="http://schemas.openxmlformats.org/officeDocument/2006/relationships/slide" Target="slide31.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3.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tiff"/><Relationship Id="rId7" Type="http://schemas.openxmlformats.org/officeDocument/2006/relationships/image" Target="../media/image15.png"/><Relationship Id="rId12" Type="http://schemas.openxmlformats.org/officeDocument/2006/relationships/image" Target="../media/image46.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37.png"/><Relationship Id="rId5" Type="http://schemas.openxmlformats.org/officeDocument/2006/relationships/image" Target="../media/image12.tiff"/><Relationship Id="rId10" Type="http://schemas.openxmlformats.org/officeDocument/2006/relationships/slide" Target="slide32.xml"/><Relationship Id="rId4" Type="http://schemas.openxmlformats.org/officeDocument/2006/relationships/image" Target="../media/image6.tiff"/><Relationship Id="rId9" Type="http://schemas.openxmlformats.org/officeDocument/2006/relationships/slide" Target="slide34.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tiff"/><Relationship Id="rId7" Type="http://schemas.openxmlformats.org/officeDocument/2006/relationships/slide" Target="slide33.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5.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slide" Target="slide2.xml"/><Relationship Id="rId3" Type="http://schemas.openxmlformats.org/officeDocument/2006/relationships/image" Target="../media/image11.tiff"/><Relationship Id="rId7" Type="http://schemas.openxmlformats.org/officeDocument/2006/relationships/slide" Target="slide34.xml"/><Relationship Id="rId12" Type="http://schemas.openxmlformats.org/officeDocument/2006/relationships/image" Target="../media/image14.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image" Target="../media/image50.png"/><Relationship Id="rId5" Type="http://schemas.openxmlformats.org/officeDocument/2006/relationships/image" Target="../media/image12.tiff"/><Relationship Id="rId15" Type="http://schemas.openxmlformats.org/officeDocument/2006/relationships/image" Target="../media/image16.svg"/><Relationship Id="rId10" Type="http://schemas.openxmlformats.org/officeDocument/2006/relationships/image" Target="../media/image49.png"/><Relationship Id="rId4" Type="http://schemas.openxmlformats.org/officeDocument/2006/relationships/image" Target="../media/image6.tiff"/><Relationship Id="rId9" Type="http://schemas.openxmlformats.org/officeDocument/2006/relationships/image" Target="../media/image29.png"/><Relationship Id="rId14"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tiff"/><Relationship Id="rId7"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2.xml"/><Relationship Id="rId11" Type="http://schemas.openxmlformats.org/officeDocument/2006/relationships/image" Target="../media/image51.png"/><Relationship Id="rId5" Type="http://schemas.openxmlformats.org/officeDocument/2006/relationships/image" Target="../media/image12.tiff"/><Relationship Id="rId10" Type="http://schemas.openxmlformats.org/officeDocument/2006/relationships/slide" Target="slide35.xml"/><Relationship Id="rId4" Type="http://schemas.openxmlformats.org/officeDocument/2006/relationships/image" Target="../media/image6.tiff"/><Relationship Id="rId9" Type="http://schemas.openxmlformats.org/officeDocument/2006/relationships/slide" Target="slide37.xml"/></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tiff"/><Relationship Id="rId7" Type="http://schemas.openxmlformats.org/officeDocument/2006/relationships/slide" Target="slide36.xml"/><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9.xml"/><Relationship Id="rId11" Type="http://schemas.openxmlformats.org/officeDocument/2006/relationships/image" Target="../media/image16.svg"/><Relationship Id="rId5" Type="http://schemas.openxmlformats.org/officeDocument/2006/relationships/image" Target="../media/image12.tiff"/><Relationship Id="rId10" Type="http://schemas.openxmlformats.org/officeDocument/2006/relationships/image" Target="../media/image15.png"/><Relationship Id="rId4" Type="http://schemas.openxmlformats.org/officeDocument/2006/relationships/image" Target="../media/image6.tiff"/><Relationship Id="rId9" Type="http://schemas.openxmlformats.org/officeDocument/2006/relationships/slide" Target="slide2.xml"/></Relationships>
</file>

<file path=ppt/slides/_rels/slide3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1.tiff"/><Relationship Id="rId7" Type="http://schemas.openxmlformats.org/officeDocument/2006/relationships/slide" Target="slide36.xml"/><Relationship Id="rId12" Type="http://schemas.openxmlformats.org/officeDocument/2006/relationships/image" Target="../media/image14.pn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39.xml"/><Relationship Id="rId11" Type="http://schemas.openxmlformats.org/officeDocument/2006/relationships/image" Target="../media/image52.png"/><Relationship Id="rId5" Type="http://schemas.openxmlformats.org/officeDocument/2006/relationships/image" Target="../media/image12.tiff"/><Relationship Id="rId10" Type="http://schemas.openxmlformats.org/officeDocument/2006/relationships/image" Target="../media/image16.svg"/><Relationship Id="rId4" Type="http://schemas.openxmlformats.org/officeDocument/2006/relationships/image" Target="../media/image6.tiff"/><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5.tiff"/></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tiff"/><Relationship Id="rId7" Type="http://schemas.openxmlformats.org/officeDocument/2006/relationships/slide" Target="slide3.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tiff"/><Relationship Id="rId7" Type="http://schemas.openxmlformats.org/officeDocument/2006/relationships/slide" Target="slide4.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tiff"/><Relationship Id="rId7" Type="http://schemas.openxmlformats.org/officeDocument/2006/relationships/slide" Target="slide5.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tiff"/><Relationship Id="rId7" Type="http://schemas.openxmlformats.org/officeDocument/2006/relationships/slide" Target="slide6.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tiff"/><Relationship Id="rId7" Type="http://schemas.openxmlformats.org/officeDocument/2006/relationships/slide" Target="slide7.xml"/><Relationship Id="rId12" Type="http://schemas.openxmlformats.org/officeDocument/2006/relationships/image" Target="../media/image16.svg"/><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image" Target="../media/image15.png"/><Relationship Id="rId5" Type="http://schemas.openxmlformats.org/officeDocument/2006/relationships/image" Target="../media/image12.tiff"/><Relationship Id="rId10" Type="http://schemas.openxmlformats.org/officeDocument/2006/relationships/slide" Target="slide2.xml"/><Relationship Id="rId4" Type="http://schemas.openxmlformats.org/officeDocument/2006/relationships/image" Target="../media/image6.tiff"/><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tiff"/><Relationship Id="rId7" Type="http://schemas.openxmlformats.org/officeDocument/2006/relationships/slide" Target="slide8.xml"/><Relationship Id="rId2" Type="http://schemas.openxmlformats.org/officeDocument/2006/relationships/image" Target="../media/image10.tiff"/><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16.svg"/><Relationship Id="rId5" Type="http://schemas.openxmlformats.org/officeDocument/2006/relationships/image" Target="../media/image12.tiff"/><Relationship Id="rId10" Type="http://schemas.openxmlformats.org/officeDocument/2006/relationships/image" Target="../media/image15.png"/><Relationship Id="rId4" Type="http://schemas.openxmlformats.org/officeDocument/2006/relationships/image" Target="../media/image6.tiff"/><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D59695-668A-5141-BC53-DA1055FD9B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7788" y="2074360"/>
            <a:ext cx="6256424" cy="2044510"/>
          </a:xfrm>
          <a:prstGeom prst="rect">
            <a:avLst/>
          </a:prstGeom>
        </p:spPr>
      </p:pic>
      <p:sp>
        <p:nvSpPr>
          <p:cNvPr id="3" name="TextBox 2">
            <a:extLst>
              <a:ext uri="{FF2B5EF4-FFF2-40B4-BE49-F238E27FC236}">
                <a16:creationId xmlns:a16="http://schemas.microsoft.com/office/drawing/2014/main" id="{D9BF659A-359B-42CD-9D6D-9F2B50642F39}"/>
              </a:ext>
            </a:extLst>
          </p:cNvPr>
          <p:cNvSpPr txBox="1"/>
          <p:nvPr/>
        </p:nvSpPr>
        <p:spPr>
          <a:xfrm>
            <a:off x="1566555" y="4852551"/>
            <a:ext cx="905889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8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rPr>
              <a:t>SISTEMA INTEGRAL DE GESTIÓN EMPRESARIAL</a:t>
            </a:r>
          </a:p>
        </p:txBody>
      </p:sp>
      <p:sp>
        <p:nvSpPr>
          <p:cNvPr id="4" name="TextBox 3">
            <a:extLst>
              <a:ext uri="{FF2B5EF4-FFF2-40B4-BE49-F238E27FC236}">
                <a16:creationId xmlns:a16="http://schemas.microsoft.com/office/drawing/2014/main" id="{4BDE5BE8-9616-4DE2-A5EB-46C5F6FBDD91}"/>
              </a:ext>
            </a:extLst>
          </p:cNvPr>
          <p:cNvSpPr txBox="1"/>
          <p:nvPr/>
        </p:nvSpPr>
        <p:spPr>
          <a:xfrm>
            <a:off x="5815174" y="3606212"/>
            <a:ext cx="353013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600" normalizeH="0" baseline="0" noProof="0" dirty="0">
                <a:ln>
                  <a:noFill/>
                </a:ln>
                <a:solidFill>
                  <a:prstClr val="white"/>
                </a:solidFill>
                <a:effectLst/>
                <a:uLnTx/>
                <a:uFillTx/>
                <a:latin typeface="Fira Sans" panose="020B0503050000020004" pitchFamily="34" charset="0"/>
                <a:ea typeface="+mn-ea"/>
                <a:cs typeface="+mn-cs"/>
              </a:rPr>
              <a:t>by Silent4Business</a:t>
            </a:r>
          </a:p>
        </p:txBody>
      </p:sp>
      <p:sp>
        <p:nvSpPr>
          <p:cNvPr id="5" name="TextBox 2">
            <a:extLst>
              <a:ext uri="{FF2B5EF4-FFF2-40B4-BE49-F238E27FC236}">
                <a16:creationId xmlns:a16="http://schemas.microsoft.com/office/drawing/2014/main" id="{A985470F-D785-40C8-A5C0-45F33521B2E4}"/>
              </a:ext>
            </a:extLst>
          </p:cNvPr>
          <p:cNvSpPr txBox="1"/>
          <p:nvPr/>
        </p:nvSpPr>
        <p:spPr>
          <a:xfrm>
            <a:off x="-1" y="482948"/>
            <a:ext cx="6462711" cy="646331"/>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3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pic>
        <p:nvPicPr>
          <p:cNvPr id="9" name="Imagen 8" descr="Texto&#10;&#10;Descripción generada automáticamente con confianza media">
            <a:extLst>
              <a:ext uri="{FF2B5EF4-FFF2-40B4-BE49-F238E27FC236}">
                <a16:creationId xmlns:a16="http://schemas.microsoft.com/office/drawing/2014/main" id="{D3D54A89-E74E-40E0-9E7A-22D6292A3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745" y="482948"/>
            <a:ext cx="2233399" cy="646332"/>
          </a:xfrm>
          <a:prstGeom prst="rect">
            <a:avLst/>
          </a:prstGeom>
        </p:spPr>
      </p:pic>
      <p:sp>
        <p:nvSpPr>
          <p:cNvPr id="8" name="CuadroTexto 7">
            <a:extLst>
              <a:ext uri="{FF2B5EF4-FFF2-40B4-BE49-F238E27FC236}">
                <a16:creationId xmlns:a16="http://schemas.microsoft.com/office/drawing/2014/main" id="{5CD1E44D-03E4-337A-A121-EC0A4DC390BD}"/>
              </a:ext>
            </a:extLst>
          </p:cNvPr>
          <p:cNvSpPr txBox="1"/>
          <p:nvPr/>
        </p:nvSpPr>
        <p:spPr>
          <a:xfrm>
            <a:off x="-14287" y="575280"/>
            <a:ext cx="646271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8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rPr>
              <a:t>Guía Rápida: “Quejas Clientes”</a:t>
            </a:r>
          </a:p>
        </p:txBody>
      </p:sp>
    </p:spTree>
    <p:extLst>
      <p:ext uri="{BB962C8B-B14F-4D97-AF65-F5344CB8AC3E}">
        <p14:creationId xmlns:p14="http://schemas.microsoft.com/office/powerpoint/2010/main" val="408184307"/>
      </p:ext>
    </p:extLst>
  </p:cSld>
  <p:clrMapOvr>
    <a:masterClrMapping/>
  </p:clrMapOvr>
  <mc:AlternateContent xmlns:mc="http://schemas.openxmlformats.org/markup-compatibility/2006" xmlns:p14="http://schemas.microsoft.com/office/powerpoint/2010/main">
    <mc:Choice Requires="p14">
      <p:transition spd="slow" p14:dur="800" advTm="2000">
        <p:circle/>
      </p:transition>
    </mc:Choice>
    <mc:Fallback xmlns="">
      <p:transition spd="slow" advTm="2000">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0029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23" name="Picture 2">
            <a:extLst>
              <a:ext uri="{FF2B5EF4-FFF2-40B4-BE49-F238E27FC236}">
                <a16:creationId xmlns:a16="http://schemas.microsoft.com/office/drawing/2014/main" id="{B92997B3-8686-4BCA-31B3-806884134A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4614"/>
          <a:stretch/>
        </p:blipFill>
        <p:spPr bwMode="auto">
          <a:xfrm>
            <a:off x="3500529" y="4854090"/>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A0F20868-D654-295D-92C8-242BCD622894}"/>
              </a:ext>
            </a:extLst>
          </p:cNvPr>
          <p:cNvSpPr/>
          <p:nvPr/>
        </p:nvSpPr>
        <p:spPr>
          <a:xfrm>
            <a:off x="4247383" y="4848042"/>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6D08B867-0776-D06B-8C2E-3D0C23276EEE}"/>
              </a:ext>
            </a:extLst>
          </p:cNvPr>
          <p:cNvSpPr/>
          <p:nvPr/>
        </p:nvSpPr>
        <p:spPr>
          <a:xfrm>
            <a:off x="6282403" y="4848042"/>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2B725580-876A-63B4-EA4C-83EF731B47AF}"/>
              </a:ext>
            </a:extLst>
          </p:cNvPr>
          <p:cNvSpPr/>
          <p:nvPr/>
        </p:nvSpPr>
        <p:spPr>
          <a:xfrm>
            <a:off x="3529106" y="1333379"/>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8DAB084D-CF65-5D89-549D-4B39C6D1650F}"/>
              </a:ext>
            </a:extLst>
          </p:cNvPr>
          <p:cNvPicPr>
            <a:picLocks noChangeAspect="1"/>
          </p:cNvPicPr>
          <p:nvPr/>
        </p:nvPicPr>
        <p:blipFill>
          <a:blip r:embed="rId9"/>
          <a:stretch>
            <a:fillRect/>
          </a:stretch>
        </p:blipFill>
        <p:spPr>
          <a:xfrm>
            <a:off x="3554113" y="1483009"/>
            <a:ext cx="6410616" cy="3527197"/>
          </a:xfrm>
          <a:prstGeom prst="rect">
            <a:avLst/>
          </a:prstGeom>
        </p:spPr>
      </p:pic>
      <p:pic>
        <p:nvPicPr>
          <p:cNvPr id="43" name="Picture 2">
            <a:extLst>
              <a:ext uri="{FF2B5EF4-FFF2-40B4-BE49-F238E27FC236}">
                <a16:creationId xmlns:a16="http://schemas.microsoft.com/office/drawing/2014/main" id="{5CDF5387-22C4-9984-F5C8-38E517D18F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4614"/>
          <a:stretch/>
        </p:blipFill>
        <p:spPr bwMode="auto">
          <a:xfrm>
            <a:off x="3506399" y="4827859"/>
            <a:ext cx="6502700" cy="218683"/>
          </a:xfrm>
          <a:prstGeom prst="rect">
            <a:avLst/>
          </a:prstGeom>
          <a:noFill/>
          <a:extLst>
            <a:ext uri="{909E8E84-426E-40DD-AFC4-6F175D3DCCD1}">
              <a14:hiddenFill xmlns:a14="http://schemas.microsoft.com/office/drawing/2010/main">
                <a:solidFill>
                  <a:srgbClr val="FFFFFF"/>
                </a:solidFill>
              </a14:hiddenFill>
            </a:ext>
          </a:extLst>
        </p:spPr>
      </p:pic>
      <p:sp>
        <p:nvSpPr>
          <p:cNvPr id="44" name="Rectángulo 43">
            <a:extLst>
              <a:ext uri="{FF2B5EF4-FFF2-40B4-BE49-F238E27FC236}">
                <a16:creationId xmlns:a16="http://schemas.microsoft.com/office/drawing/2014/main" id="{1543D7B9-9D14-5E5C-B8FF-815AF4B5A866}"/>
              </a:ext>
            </a:extLst>
          </p:cNvPr>
          <p:cNvSpPr/>
          <p:nvPr/>
        </p:nvSpPr>
        <p:spPr>
          <a:xfrm>
            <a:off x="4253253" y="4820382"/>
            <a:ext cx="1778000" cy="233099"/>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Rectángulo 44">
            <a:extLst>
              <a:ext uri="{FF2B5EF4-FFF2-40B4-BE49-F238E27FC236}">
                <a16:creationId xmlns:a16="http://schemas.microsoft.com/office/drawing/2014/main" id="{C610E185-0C34-7680-7E7C-67B2AFC0CFF4}"/>
              </a:ext>
            </a:extLst>
          </p:cNvPr>
          <p:cNvSpPr/>
          <p:nvPr/>
        </p:nvSpPr>
        <p:spPr>
          <a:xfrm>
            <a:off x="6288273" y="4820382"/>
            <a:ext cx="1778000" cy="233099"/>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recto 46">
            <a:extLst>
              <a:ext uri="{FF2B5EF4-FFF2-40B4-BE49-F238E27FC236}">
                <a16:creationId xmlns:a16="http://schemas.microsoft.com/office/drawing/2014/main" id="{D1684722-5FFA-2ABA-6FAF-831BDFC9CA90}"/>
              </a:ext>
            </a:extLst>
          </p:cNvPr>
          <p:cNvCxnSpPr>
            <a:cxnSpLocks/>
          </p:cNvCxnSpPr>
          <p:nvPr/>
        </p:nvCxnSpPr>
        <p:spPr>
          <a:xfrm>
            <a:off x="2516198" y="3066746"/>
            <a:ext cx="2479314"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8" name="Rectángulo 47">
            <a:extLst>
              <a:ext uri="{FF2B5EF4-FFF2-40B4-BE49-F238E27FC236}">
                <a16:creationId xmlns:a16="http://schemas.microsoft.com/office/drawing/2014/main" id="{6F01723C-8945-483E-C3A6-578FDEE9271A}"/>
              </a:ext>
            </a:extLst>
          </p:cNvPr>
          <p:cNvSpPr/>
          <p:nvPr/>
        </p:nvSpPr>
        <p:spPr>
          <a:xfrm>
            <a:off x="3503172" y="1427879"/>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9" name="Gráfico 48" descr="Icono de menú de hamburguesa con relleno sólido">
            <a:hlinkClick r:id="rId10" action="ppaction://hlinksldjump"/>
            <a:extLst>
              <a:ext uri="{FF2B5EF4-FFF2-40B4-BE49-F238E27FC236}">
                <a16:creationId xmlns:a16="http://schemas.microsoft.com/office/drawing/2014/main" id="{DAD21EE6-E79C-A677-4843-251F40C168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
        <p:nvSpPr>
          <p:cNvPr id="29" name="Bocadillo: rectángulo con esquinas redondeadas 28">
            <a:extLst>
              <a:ext uri="{FF2B5EF4-FFF2-40B4-BE49-F238E27FC236}">
                <a16:creationId xmlns:a16="http://schemas.microsoft.com/office/drawing/2014/main" id="{BBCC8078-9BFA-478F-0CD1-F92E260186AB}"/>
              </a:ext>
            </a:extLst>
          </p:cNvPr>
          <p:cNvSpPr/>
          <p:nvPr/>
        </p:nvSpPr>
        <p:spPr>
          <a:xfrm>
            <a:off x="379938" y="2434910"/>
            <a:ext cx="2131962" cy="108234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Dentro de la tabla principal, se mostrarán las quejas registradas en la herramienta.</a:t>
            </a:r>
            <a:endParaRPr lang="es-MX" sz="1200" dirty="0">
              <a:solidFill>
                <a:schemeClr val="lt1"/>
              </a:solidFill>
              <a:latin typeface="Fira Sans Book" panose="020B0503050000020004" pitchFamily="34" charset="0"/>
            </a:endParaRPr>
          </a:p>
        </p:txBody>
      </p:sp>
    </p:spTree>
    <p:extLst>
      <p:ext uri="{BB962C8B-B14F-4D97-AF65-F5344CB8AC3E}">
        <p14:creationId xmlns:p14="http://schemas.microsoft.com/office/powerpoint/2010/main" val="263053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24913" y="1169662"/>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3" name="Imagen 2">
            <a:extLst>
              <a:ext uri="{FF2B5EF4-FFF2-40B4-BE49-F238E27FC236}">
                <a16:creationId xmlns:a16="http://schemas.microsoft.com/office/drawing/2014/main" id="{B2084E33-3B5F-8B97-8445-A18F229E8E1C}"/>
              </a:ext>
            </a:extLst>
          </p:cNvPr>
          <p:cNvPicPr>
            <a:picLocks noChangeAspect="1"/>
          </p:cNvPicPr>
          <p:nvPr/>
        </p:nvPicPr>
        <p:blipFill>
          <a:blip r:embed="rId8"/>
          <a:stretch>
            <a:fillRect/>
          </a:stretch>
        </p:blipFill>
        <p:spPr>
          <a:xfrm>
            <a:off x="2704209" y="1405287"/>
            <a:ext cx="6423450" cy="3647976"/>
          </a:xfrm>
          <a:prstGeom prst="rect">
            <a:avLst/>
          </a:prstGeom>
        </p:spPr>
      </p:pic>
      <p:pic>
        <p:nvPicPr>
          <p:cNvPr id="22" name="Picture 2">
            <a:extLst>
              <a:ext uri="{FF2B5EF4-FFF2-40B4-BE49-F238E27FC236}">
                <a16:creationId xmlns:a16="http://schemas.microsoft.com/office/drawing/2014/main" id="{45E04DDE-D5B6-FF77-2708-2B34882A0EB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2672166" y="4860510"/>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6F5788DF-0FF0-1CBC-8066-286391291D27}"/>
              </a:ext>
            </a:extLst>
          </p:cNvPr>
          <p:cNvSpPr/>
          <p:nvPr/>
        </p:nvSpPr>
        <p:spPr>
          <a:xfrm>
            <a:off x="3419020" y="4854462"/>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FD5E715F-1598-563B-5223-24ADC882A9C1}"/>
              </a:ext>
            </a:extLst>
          </p:cNvPr>
          <p:cNvSpPr/>
          <p:nvPr/>
        </p:nvSpPr>
        <p:spPr>
          <a:xfrm>
            <a:off x="5454040" y="4854462"/>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745D2247-651D-22C3-0CBF-45FD8BC13EF1}"/>
              </a:ext>
            </a:extLst>
          </p:cNvPr>
          <p:cNvSpPr/>
          <p:nvPr/>
        </p:nvSpPr>
        <p:spPr>
          <a:xfrm>
            <a:off x="2624541" y="1343286"/>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angular 27">
            <a:extLst>
              <a:ext uri="{FF2B5EF4-FFF2-40B4-BE49-F238E27FC236}">
                <a16:creationId xmlns:a16="http://schemas.microsoft.com/office/drawing/2014/main" id="{A76494BF-4813-BE0B-AFF6-887AE50BDB4D}"/>
              </a:ext>
            </a:extLst>
          </p:cNvPr>
          <p:cNvCxnSpPr>
            <a:cxnSpLocks/>
          </p:cNvCxnSpPr>
          <p:nvPr/>
        </p:nvCxnSpPr>
        <p:spPr>
          <a:xfrm>
            <a:off x="1673871" y="971299"/>
            <a:ext cx="6490445" cy="1368024"/>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30" name="Bocadillo: rectángulo con esquinas redondeadas 29">
            <a:extLst>
              <a:ext uri="{FF2B5EF4-FFF2-40B4-BE49-F238E27FC236}">
                <a16:creationId xmlns:a16="http://schemas.microsoft.com/office/drawing/2014/main" id="{862E4874-4723-BDFD-AA57-946B81139056}"/>
              </a:ext>
            </a:extLst>
          </p:cNvPr>
          <p:cNvSpPr/>
          <p:nvPr/>
        </p:nvSpPr>
        <p:spPr>
          <a:xfrm>
            <a:off x="306583" y="628491"/>
            <a:ext cx="2131962" cy="108234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Para </a:t>
            </a:r>
            <a:r>
              <a:rPr lang="es-ES" sz="1200" dirty="0">
                <a:latin typeface="Fira Sans Book" panose="020B0503050000020004" pitchFamily="34" charset="0"/>
              </a:rPr>
              <a:t>editar, eliminar o archivar una queja </a:t>
            </a:r>
            <a:r>
              <a:rPr lang="es-ES" sz="1200" dirty="0">
                <a:solidFill>
                  <a:schemeClr val="lt1"/>
                </a:solidFill>
                <a:latin typeface="Fira Sans Book" panose="020B0503050000020004" pitchFamily="34" charset="0"/>
              </a:rPr>
              <a:t>deberá desplazarse hasta el apartado ‘’Opciones’’ ubicado al final de la tabla.</a:t>
            </a:r>
            <a:endParaRPr lang="es-MX" sz="1200" dirty="0">
              <a:solidFill>
                <a:schemeClr val="lt1"/>
              </a:solidFill>
              <a:latin typeface="Fira Sans Book" panose="020B0503050000020004" pitchFamily="34" charset="0"/>
            </a:endParaRPr>
          </a:p>
        </p:txBody>
      </p:sp>
      <p:pic>
        <p:nvPicPr>
          <p:cNvPr id="33" name="Gráfico 32" descr="Icono de menú de hamburguesa con relleno sólido">
            <a:hlinkClick r:id="rId10" action="ppaction://hlinksldjump"/>
            <a:extLst>
              <a:ext uri="{FF2B5EF4-FFF2-40B4-BE49-F238E27FC236}">
                <a16:creationId xmlns:a16="http://schemas.microsoft.com/office/drawing/2014/main" id="{350FCEB7-3D2A-DC47-D17A-9554D7A05D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cxnSp>
        <p:nvCxnSpPr>
          <p:cNvPr id="29" name="Conector: angular 28">
            <a:extLst>
              <a:ext uri="{FF2B5EF4-FFF2-40B4-BE49-F238E27FC236}">
                <a16:creationId xmlns:a16="http://schemas.microsoft.com/office/drawing/2014/main" id="{047FB0B0-57CA-AE1F-4F37-DEAAA1545E43}"/>
              </a:ext>
            </a:extLst>
          </p:cNvPr>
          <p:cNvCxnSpPr>
            <a:cxnSpLocks/>
          </p:cNvCxnSpPr>
          <p:nvPr/>
        </p:nvCxnSpPr>
        <p:spPr>
          <a:xfrm rot="5400000">
            <a:off x="9767642" y="891514"/>
            <a:ext cx="496490" cy="3030631"/>
          </a:xfrm>
          <a:prstGeom prst="bentConnector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35" name="Bocadillo: rectángulo con esquinas redondeadas 34">
            <a:extLst>
              <a:ext uri="{FF2B5EF4-FFF2-40B4-BE49-F238E27FC236}">
                <a16:creationId xmlns:a16="http://schemas.microsoft.com/office/drawing/2014/main" id="{97451AC7-892A-80D8-544E-46FF09332706}"/>
              </a:ext>
            </a:extLst>
          </p:cNvPr>
          <p:cNvSpPr/>
          <p:nvPr/>
        </p:nvSpPr>
        <p:spPr>
          <a:xfrm>
            <a:off x="9802168" y="1391172"/>
            <a:ext cx="2131962" cy="888064"/>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siguiente botón     </a:t>
            </a:r>
          </a:p>
          <a:p>
            <a:pPr algn="just"/>
            <a:r>
              <a:rPr lang="es-ES" sz="1200" dirty="0">
                <a:latin typeface="Fira Sans Book" panose="020B0503050000020004" pitchFamily="34" charset="0"/>
              </a:rPr>
              <a:t>para continuar atendiendo y analizando la queja.</a:t>
            </a:r>
            <a:endParaRPr lang="es-MX" sz="1200" dirty="0">
              <a:solidFill>
                <a:schemeClr val="lt1"/>
              </a:solidFill>
              <a:latin typeface="Fira Sans Book" panose="020B0503050000020004" pitchFamily="34" charset="0"/>
            </a:endParaRPr>
          </a:p>
        </p:txBody>
      </p:sp>
      <p:cxnSp>
        <p:nvCxnSpPr>
          <p:cNvPr id="44" name="Conector: angular 43">
            <a:extLst>
              <a:ext uri="{FF2B5EF4-FFF2-40B4-BE49-F238E27FC236}">
                <a16:creationId xmlns:a16="http://schemas.microsoft.com/office/drawing/2014/main" id="{B7156B05-75F7-34D7-A6B3-839BBCC8E902}"/>
              </a:ext>
            </a:extLst>
          </p:cNvPr>
          <p:cNvCxnSpPr>
            <a:cxnSpLocks/>
          </p:cNvCxnSpPr>
          <p:nvPr/>
        </p:nvCxnSpPr>
        <p:spPr>
          <a:xfrm rot="10800000" flipV="1">
            <a:off x="8713484" y="3176154"/>
            <a:ext cx="2228637" cy="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5" name="Bocadillo: rectángulo con esquinas redondeadas 44">
            <a:extLst>
              <a:ext uri="{FF2B5EF4-FFF2-40B4-BE49-F238E27FC236}">
                <a16:creationId xmlns:a16="http://schemas.microsoft.com/office/drawing/2014/main" id="{6CACD3C4-6BB6-AC74-9CD0-B46FD70D92D5}"/>
              </a:ext>
            </a:extLst>
          </p:cNvPr>
          <p:cNvSpPr/>
          <p:nvPr/>
        </p:nvSpPr>
        <p:spPr>
          <a:xfrm>
            <a:off x="9890177" y="2813660"/>
            <a:ext cx="2131962" cy="730925"/>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siguiente botón    </a:t>
            </a:r>
          </a:p>
          <a:p>
            <a:pPr algn="just"/>
            <a:r>
              <a:rPr lang="es-ES" sz="1200" dirty="0">
                <a:latin typeface="Fira Sans Book" panose="020B0503050000020004" pitchFamily="34" charset="0"/>
              </a:rPr>
              <a:t> para eliminar la queja.</a:t>
            </a:r>
            <a:endParaRPr lang="es-MX" sz="1200" dirty="0">
              <a:solidFill>
                <a:schemeClr val="lt1"/>
              </a:solidFill>
              <a:latin typeface="Fira Sans Book" panose="020B0503050000020004" pitchFamily="34" charset="0"/>
            </a:endParaRPr>
          </a:p>
        </p:txBody>
      </p:sp>
      <p:cxnSp>
        <p:nvCxnSpPr>
          <p:cNvPr id="46" name="Conector: angular 45">
            <a:extLst>
              <a:ext uri="{FF2B5EF4-FFF2-40B4-BE49-F238E27FC236}">
                <a16:creationId xmlns:a16="http://schemas.microsoft.com/office/drawing/2014/main" id="{4D8A7A11-6203-DBF5-7ED1-97B48E04F4DC}"/>
              </a:ext>
            </a:extLst>
          </p:cNvPr>
          <p:cNvCxnSpPr>
            <a:cxnSpLocks/>
          </p:cNvCxnSpPr>
          <p:nvPr/>
        </p:nvCxnSpPr>
        <p:spPr>
          <a:xfrm rot="10800000">
            <a:off x="8870549" y="3681846"/>
            <a:ext cx="2441123" cy="71226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7" name="Bocadillo: rectángulo con esquinas redondeadas 46">
            <a:extLst>
              <a:ext uri="{FF2B5EF4-FFF2-40B4-BE49-F238E27FC236}">
                <a16:creationId xmlns:a16="http://schemas.microsoft.com/office/drawing/2014/main" id="{97EB3E74-0635-5DF7-C497-EAE9231B4E0F}"/>
              </a:ext>
            </a:extLst>
          </p:cNvPr>
          <p:cNvSpPr/>
          <p:nvPr/>
        </p:nvSpPr>
        <p:spPr>
          <a:xfrm>
            <a:off x="9543545" y="4049275"/>
            <a:ext cx="2478594" cy="108922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siguiente botón para archivar las quejas que se encuentran en estatus:</a:t>
            </a:r>
          </a:p>
          <a:p>
            <a:pPr marL="171450" indent="-171450" algn="just">
              <a:buFont typeface="Arial" panose="020B0604020202020204" pitchFamily="34" charset="0"/>
              <a:buChar char="•"/>
            </a:pPr>
            <a:r>
              <a:rPr lang="es-ES" sz="1200" dirty="0">
                <a:latin typeface="Fira Sans Book" panose="020B0503050000020004" pitchFamily="34" charset="0"/>
              </a:rPr>
              <a:t> No procedente.</a:t>
            </a:r>
          </a:p>
          <a:p>
            <a:pPr marL="171450" indent="-171450" algn="just">
              <a:buFont typeface="Arial" panose="020B0604020202020204" pitchFamily="34" charset="0"/>
              <a:buChar char="•"/>
            </a:pPr>
            <a:r>
              <a:rPr lang="es-ES" sz="1200" dirty="0">
                <a:latin typeface="Fira Sans Book" panose="020B0503050000020004" pitchFamily="34" charset="0"/>
              </a:rPr>
              <a:t> Cerrada.</a:t>
            </a:r>
            <a:endParaRPr lang="es-MX" sz="1200" dirty="0">
              <a:solidFill>
                <a:schemeClr val="lt1"/>
              </a:solidFill>
              <a:latin typeface="Fira Sans Book" panose="020B0503050000020004" pitchFamily="34" charset="0"/>
            </a:endParaRPr>
          </a:p>
        </p:txBody>
      </p:sp>
      <p:sp>
        <p:nvSpPr>
          <p:cNvPr id="53" name="Rectángulo 52">
            <a:extLst>
              <a:ext uri="{FF2B5EF4-FFF2-40B4-BE49-F238E27FC236}">
                <a16:creationId xmlns:a16="http://schemas.microsoft.com/office/drawing/2014/main" id="{D667E88B-D0F7-3E34-E3AB-11F8FC484F62}"/>
              </a:ext>
            </a:extLst>
          </p:cNvPr>
          <p:cNvSpPr/>
          <p:nvPr/>
        </p:nvSpPr>
        <p:spPr>
          <a:xfrm>
            <a:off x="8259417" y="2584174"/>
            <a:ext cx="193947" cy="1970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Rectángulo 53">
            <a:extLst>
              <a:ext uri="{FF2B5EF4-FFF2-40B4-BE49-F238E27FC236}">
                <a16:creationId xmlns:a16="http://schemas.microsoft.com/office/drawing/2014/main" id="{DFC40FBB-B1A0-0CDD-278B-D8C8BA78B9DB}"/>
              </a:ext>
            </a:extLst>
          </p:cNvPr>
          <p:cNvSpPr/>
          <p:nvPr/>
        </p:nvSpPr>
        <p:spPr>
          <a:xfrm>
            <a:off x="8431695" y="3064561"/>
            <a:ext cx="193947" cy="1970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54">
            <a:extLst>
              <a:ext uri="{FF2B5EF4-FFF2-40B4-BE49-F238E27FC236}">
                <a16:creationId xmlns:a16="http://schemas.microsoft.com/office/drawing/2014/main" id="{4041A468-18C8-7D0D-D845-458620C0EDF7}"/>
              </a:ext>
            </a:extLst>
          </p:cNvPr>
          <p:cNvSpPr/>
          <p:nvPr/>
        </p:nvSpPr>
        <p:spPr>
          <a:xfrm>
            <a:off x="8610597" y="3581401"/>
            <a:ext cx="193947" cy="1970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5822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62120"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644454C3-4F73-4BEF-BFFC-F2242C86CB85}"/>
              </a:ext>
            </a:extLst>
          </p:cNvPr>
          <p:cNvSpPr/>
          <p:nvPr/>
        </p:nvSpPr>
        <p:spPr>
          <a:xfrm flipV="1">
            <a:off x="3982327" y="2770908"/>
            <a:ext cx="2015061" cy="456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6A200A17-B113-4D0D-926A-117CCD447DDF}"/>
              </a:ext>
            </a:extLst>
          </p:cNvPr>
          <p:cNvPicPr>
            <a:picLocks noChangeAspect="1"/>
          </p:cNvPicPr>
          <p:nvPr/>
        </p:nvPicPr>
        <p:blipFill>
          <a:blip r:embed="rId8"/>
          <a:stretch>
            <a:fillRect/>
          </a:stretch>
        </p:blipFill>
        <p:spPr>
          <a:xfrm>
            <a:off x="2887120" y="1347511"/>
            <a:ext cx="6461591" cy="3672164"/>
          </a:xfrm>
          <a:prstGeom prst="rect">
            <a:avLst/>
          </a:prstGeom>
        </p:spPr>
      </p:pic>
      <p:cxnSp>
        <p:nvCxnSpPr>
          <p:cNvPr id="26" name="Conector: angular 25">
            <a:extLst>
              <a:ext uri="{FF2B5EF4-FFF2-40B4-BE49-F238E27FC236}">
                <a16:creationId xmlns:a16="http://schemas.microsoft.com/office/drawing/2014/main" id="{ECB44D1F-7F86-DC33-5FC6-A1DF919A0851}"/>
              </a:ext>
            </a:extLst>
          </p:cNvPr>
          <p:cNvCxnSpPr>
            <a:cxnSpLocks/>
          </p:cNvCxnSpPr>
          <p:nvPr/>
        </p:nvCxnSpPr>
        <p:spPr>
          <a:xfrm flipV="1">
            <a:off x="1659470" y="2361782"/>
            <a:ext cx="4092230" cy="40912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2" name="Bocadillo: rectángulo con esquinas redondeadas 41">
            <a:extLst>
              <a:ext uri="{FF2B5EF4-FFF2-40B4-BE49-F238E27FC236}">
                <a16:creationId xmlns:a16="http://schemas.microsoft.com/office/drawing/2014/main" id="{ED0842CD-3262-117E-8D38-D5B4C343CECD}"/>
              </a:ext>
            </a:extLst>
          </p:cNvPr>
          <p:cNvSpPr/>
          <p:nvPr/>
        </p:nvSpPr>
        <p:spPr>
          <a:xfrm>
            <a:off x="207561" y="1923176"/>
            <a:ext cx="2298437" cy="130411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En “Registro de Queja” el colaborador podrá revisar el formulario que previamente llenó y en caso de ser necesario modificarlo.</a:t>
            </a:r>
            <a:endParaRPr lang="es-MX" sz="1200" dirty="0">
              <a:solidFill>
                <a:schemeClr val="lt1"/>
              </a:solidFill>
              <a:latin typeface="Fira Sans Book" panose="020B0503050000020004" pitchFamily="34" charset="0"/>
            </a:endParaRPr>
          </a:p>
        </p:txBody>
      </p:sp>
      <p:sp>
        <p:nvSpPr>
          <p:cNvPr id="43" name="Bocadillo: rectángulo con esquinas redondeadas 42">
            <a:extLst>
              <a:ext uri="{FF2B5EF4-FFF2-40B4-BE49-F238E27FC236}">
                <a16:creationId xmlns:a16="http://schemas.microsoft.com/office/drawing/2014/main" id="{7B26AA8E-DF2B-04A3-3BE9-F870A39B70C3}"/>
              </a:ext>
            </a:extLst>
          </p:cNvPr>
          <p:cNvSpPr/>
          <p:nvPr/>
        </p:nvSpPr>
        <p:spPr>
          <a:xfrm>
            <a:off x="9966293" y="2514600"/>
            <a:ext cx="2029659" cy="103654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Cambie el estatus de la queja o la herramienta lo hará automáticamente según sea el caso.</a:t>
            </a:r>
            <a:endParaRPr lang="es-MX" sz="1200" dirty="0">
              <a:solidFill>
                <a:schemeClr val="lt1"/>
              </a:solidFill>
              <a:latin typeface="Fira Sans Book" panose="020B0503050000020004" pitchFamily="34" charset="0"/>
            </a:endParaRPr>
          </a:p>
        </p:txBody>
      </p:sp>
      <p:cxnSp>
        <p:nvCxnSpPr>
          <p:cNvPr id="44" name="Conector: angular 43">
            <a:extLst>
              <a:ext uri="{FF2B5EF4-FFF2-40B4-BE49-F238E27FC236}">
                <a16:creationId xmlns:a16="http://schemas.microsoft.com/office/drawing/2014/main" id="{50883137-00F0-34A0-EE88-ED0F4F4AED4D}"/>
              </a:ext>
            </a:extLst>
          </p:cNvPr>
          <p:cNvCxnSpPr>
            <a:cxnSpLocks/>
          </p:cNvCxnSpPr>
          <p:nvPr/>
        </p:nvCxnSpPr>
        <p:spPr>
          <a:xfrm rot="10800000" flipV="1">
            <a:off x="7816158" y="3195703"/>
            <a:ext cx="2228637" cy="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8" name="Rectángulo 27">
            <a:extLst>
              <a:ext uri="{FF2B5EF4-FFF2-40B4-BE49-F238E27FC236}">
                <a16:creationId xmlns:a16="http://schemas.microsoft.com/office/drawing/2014/main" id="{986C86E2-FC52-6B82-5C48-A4DE2FFAD329}"/>
              </a:ext>
            </a:extLst>
          </p:cNvPr>
          <p:cNvSpPr/>
          <p:nvPr/>
        </p:nvSpPr>
        <p:spPr>
          <a:xfrm>
            <a:off x="2858279"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Picture 2">
            <a:extLst>
              <a:ext uri="{FF2B5EF4-FFF2-40B4-BE49-F238E27FC236}">
                <a16:creationId xmlns:a16="http://schemas.microsoft.com/office/drawing/2014/main" id="{A0770518-81BB-2966-BEAD-710BF6CAFCA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2874800" y="4831635"/>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a:extLst>
              <a:ext uri="{FF2B5EF4-FFF2-40B4-BE49-F238E27FC236}">
                <a16:creationId xmlns:a16="http://schemas.microsoft.com/office/drawing/2014/main" id="{693D61B7-B386-A4D7-6BD7-4441C77F4970}"/>
              </a:ext>
            </a:extLst>
          </p:cNvPr>
          <p:cNvSpPr/>
          <p:nvPr/>
        </p:nvSpPr>
        <p:spPr>
          <a:xfrm>
            <a:off x="3621654" y="482558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32">
            <a:extLst>
              <a:ext uri="{FF2B5EF4-FFF2-40B4-BE49-F238E27FC236}">
                <a16:creationId xmlns:a16="http://schemas.microsoft.com/office/drawing/2014/main" id="{6E21ED1F-461A-0A23-6218-E3F2D3903786}"/>
              </a:ext>
            </a:extLst>
          </p:cNvPr>
          <p:cNvSpPr/>
          <p:nvPr/>
        </p:nvSpPr>
        <p:spPr>
          <a:xfrm>
            <a:off x="5656674" y="482558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Gráfico 44" descr="Icono de menú de hamburguesa con relleno sólido">
            <a:hlinkClick r:id="rId10" action="ppaction://hlinksldjump"/>
            <a:extLst>
              <a:ext uri="{FF2B5EF4-FFF2-40B4-BE49-F238E27FC236}">
                <a16:creationId xmlns:a16="http://schemas.microsoft.com/office/drawing/2014/main" id="{21F825B6-5075-940F-7F94-E41B2CB5C3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
        <p:nvSpPr>
          <p:cNvPr id="46" name="TextBox 2">
            <a:extLst>
              <a:ext uri="{FF2B5EF4-FFF2-40B4-BE49-F238E27FC236}">
                <a16:creationId xmlns:a16="http://schemas.microsoft.com/office/drawing/2014/main" id="{7C6D11A7-11FB-0872-A279-A6C521F54FBB}"/>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Registro de Queja</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Tree>
    <p:extLst>
      <p:ext uri="{BB962C8B-B14F-4D97-AF65-F5344CB8AC3E}">
        <p14:creationId xmlns:p14="http://schemas.microsoft.com/office/powerpoint/2010/main" val="1250565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68588" y="1169662"/>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a:extLst>
              <a:ext uri="{FF2B5EF4-FFF2-40B4-BE49-F238E27FC236}">
                <a16:creationId xmlns:a16="http://schemas.microsoft.com/office/drawing/2014/main" id="{17C14DE3-85AD-C03E-7E8B-9C0F326EDC70}"/>
              </a:ext>
            </a:extLst>
          </p:cNvPr>
          <p:cNvPicPr>
            <a:picLocks noChangeAspect="1"/>
          </p:cNvPicPr>
          <p:nvPr/>
        </p:nvPicPr>
        <p:blipFill>
          <a:blip r:embed="rId8"/>
          <a:stretch>
            <a:fillRect/>
          </a:stretch>
        </p:blipFill>
        <p:spPr>
          <a:xfrm>
            <a:off x="3926905" y="1385712"/>
            <a:ext cx="6409084" cy="3667551"/>
          </a:xfrm>
          <a:prstGeom prst="rect">
            <a:avLst/>
          </a:prstGeom>
        </p:spPr>
      </p:pic>
      <p:pic>
        <p:nvPicPr>
          <p:cNvPr id="33" name="Picture 2">
            <a:extLst>
              <a:ext uri="{FF2B5EF4-FFF2-40B4-BE49-F238E27FC236}">
                <a16:creationId xmlns:a16="http://schemas.microsoft.com/office/drawing/2014/main" id="{3911F149-8A37-2414-8217-B10AC5B0B7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907935" y="4853041"/>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2" name="Rectángulo 41">
            <a:extLst>
              <a:ext uri="{FF2B5EF4-FFF2-40B4-BE49-F238E27FC236}">
                <a16:creationId xmlns:a16="http://schemas.microsoft.com/office/drawing/2014/main" id="{5DECF020-EB99-6543-018B-5B029ABFDE09}"/>
              </a:ext>
            </a:extLst>
          </p:cNvPr>
          <p:cNvSpPr/>
          <p:nvPr/>
        </p:nvSpPr>
        <p:spPr>
          <a:xfrm>
            <a:off x="4654789" y="4846993"/>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D333A238-8A88-4D8E-3D19-71A207BD55F1}"/>
              </a:ext>
            </a:extLst>
          </p:cNvPr>
          <p:cNvSpPr/>
          <p:nvPr/>
        </p:nvSpPr>
        <p:spPr>
          <a:xfrm>
            <a:off x="6689809" y="4846993"/>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4" name="Conector: angular 43">
            <a:extLst>
              <a:ext uri="{FF2B5EF4-FFF2-40B4-BE49-F238E27FC236}">
                <a16:creationId xmlns:a16="http://schemas.microsoft.com/office/drawing/2014/main" id="{A086FD94-E179-C1F7-8B13-6FACB2925AB7}"/>
              </a:ext>
            </a:extLst>
          </p:cNvPr>
          <p:cNvCxnSpPr>
            <a:cxnSpLocks/>
          </p:cNvCxnSpPr>
          <p:nvPr/>
        </p:nvCxnSpPr>
        <p:spPr>
          <a:xfrm flipV="1">
            <a:off x="1657295" y="2444817"/>
            <a:ext cx="6880313" cy="62192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5" name="Bocadillo: rectángulo con esquinas redondeadas 44">
            <a:extLst>
              <a:ext uri="{FF2B5EF4-FFF2-40B4-BE49-F238E27FC236}">
                <a16:creationId xmlns:a16="http://schemas.microsoft.com/office/drawing/2014/main" id="{6A1872AD-16D1-7A64-375F-C142D4D8B394}"/>
              </a:ext>
            </a:extLst>
          </p:cNvPr>
          <p:cNvSpPr/>
          <p:nvPr/>
        </p:nvSpPr>
        <p:spPr>
          <a:xfrm>
            <a:off x="525307" y="2275338"/>
            <a:ext cx="2336444" cy="1272671"/>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Dé clic en “Ver evidencia de la queja” para visualizar los documentos, imágenes, etc. </a:t>
            </a:r>
            <a:endParaRPr lang="es-MX" sz="1200" dirty="0">
              <a:solidFill>
                <a:schemeClr val="lt1"/>
              </a:solidFill>
              <a:latin typeface="Fira Sans Book" panose="020B0503050000020004" pitchFamily="34" charset="0"/>
            </a:endParaRPr>
          </a:p>
        </p:txBody>
      </p:sp>
      <p:sp>
        <p:nvSpPr>
          <p:cNvPr id="46" name="Rectángulo 45">
            <a:extLst>
              <a:ext uri="{FF2B5EF4-FFF2-40B4-BE49-F238E27FC236}">
                <a16:creationId xmlns:a16="http://schemas.microsoft.com/office/drawing/2014/main" id="{3CF950CD-AE1C-AC3F-37F1-23C69B5CB98A}"/>
              </a:ext>
            </a:extLst>
          </p:cNvPr>
          <p:cNvSpPr/>
          <p:nvPr/>
        </p:nvSpPr>
        <p:spPr>
          <a:xfrm>
            <a:off x="3907935" y="1382491"/>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7" name="Gráfico 46" descr="Icono de menú de hamburguesa con relleno sólido">
            <a:hlinkClick r:id="rId10" action="ppaction://hlinksldjump"/>
            <a:extLst>
              <a:ext uri="{FF2B5EF4-FFF2-40B4-BE49-F238E27FC236}">
                <a16:creationId xmlns:a16="http://schemas.microsoft.com/office/drawing/2014/main" id="{79ABD71B-D637-CA3C-8A16-9277E4184C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3754012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5805" y="1050010"/>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3" name="Imagen 2">
            <a:extLst>
              <a:ext uri="{FF2B5EF4-FFF2-40B4-BE49-F238E27FC236}">
                <a16:creationId xmlns:a16="http://schemas.microsoft.com/office/drawing/2014/main" id="{7772D053-B0A2-7216-77F2-348A26502E10}"/>
              </a:ext>
            </a:extLst>
          </p:cNvPr>
          <p:cNvPicPr>
            <a:picLocks noChangeAspect="1"/>
          </p:cNvPicPr>
          <p:nvPr/>
        </p:nvPicPr>
        <p:blipFill>
          <a:blip r:embed="rId8"/>
          <a:stretch>
            <a:fillRect/>
          </a:stretch>
        </p:blipFill>
        <p:spPr>
          <a:xfrm>
            <a:off x="1355077" y="1267579"/>
            <a:ext cx="6381472" cy="3657926"/>
          </a:xfrm>
          <a:prstGeom prst="rect">
            <a:avLst/>
          </a:prstGeom>
        </p:spPr>
      </p:pic>
      <p:cxnSp>
        <p:nvCxnSpPr>
          <p:cNvPr id="42" name="Conector: angular 41">
            <a:extLst>
              <a:ext uri="{FF2B5EF4-FFF2-40B4-BE49-F238E27FC236}">
                <a16:creationId xmlns:a16="http://schemas.microsoft.com/office/drawing/2014/main" id="{099604C9-A4F9-16F1-20EC-29BAF793B9FE}"/>
              </a:ext>
            </a:extLst>
          </p:cNvPr>
          <p:cNvCxnSpPr>
            <a:cxnSpLocks/>
          </p:cNvCxnSpPr>
          <p:nvPr/>
        </p:nvCxnSpPr>
        <p:spPr>
          <a:xfrm rot="10800000" flipV="1">
            <a:off x="7357413" y="3724338"/>
            <a:ext cx="1929841" cy="530144"/>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3" name="Bocadillo: rectángulo con esquinas redondeadas 42">
            <a:extLst>
              <a:ext uri="{FF2B5EF4-FFF2-40B4-BE49-F238E27FC236}">
                <a16:creationId xmlns:a16="http://schemas.microsoft.com/office/drawing/2014/main" id="{2260C7EE-04A9-9A1E-7860-F930B21C78BD}"/>
              </a:ext>
            </a:extLst>
          </p:cNvPr>
          <p:cNvSpPr/>
          <p:nvPr/>
        </p:nvSpPr>
        <p:spPr>
          <a:xfrm>
            <a:off x="9047319" y="3096542"/>
            <a:ext cx="2336444" cy="125559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Al final de cada formulario dé clic en el botón </a:t>
            </a:r>
            <a:r>
              <a:rPr lang="es-ES" sz="1200" dirty="0">
                <a:latin typeface="Fira Sans Book" panose="020B0503050000020004" pitchFamily="34" charset="0"/>
              </a:rPr>
              <a:t>‘’G</a:t>
            </a:r>
            <a:r>
              <a:rPr lang="es-ES" sz="1200" dirty="0">
                <a:solidFill>
                  <a:schemeClr val="lt1"/>
                </a:solidFill>
                <a:latin typeface="Fira Sans Book" panose="020B0503050000020004" pitchFamily="34" charset="0"/>
              </a:rPr>
              <a:t>uardar’’ o ‘’Siguiente’’ para que la información capturada sea guardada.</a:t>
            </a:r>
            <a:endParaRPr lang="es-MX" sz="1200" dirty="0">
              <a:solidFill>
                <a:schemeClr val="lt1"/>
              </a:solidFill>
              <a:latin typeface="Fira Sans Book" panose="020B0503050000020004" pitchFamily="34" charset="0"/>
            </a:endParaRPr>
          </a:p>
        </p:txBody>
      </p:sp>
      <p:pic>
        <p:nvPicPr>
          <p:cNvPr id="44" name="Picture 2">
            <a:extLst>
              <a:ext uri="{FF2B5EF4-FFF2-40B4-BE49-F238E27FC236}">
                <a16:creationId xmlns:a16="http://schemas.microsoft.com/office/drawing/2014/main" id="{2A4A94D0-C745-C8B1-08DE-94F93D468B8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1355077" y="4726575"/>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8584AC6F-026B-E781-C0CE-B83D6200A872}"/>
              </a:ext>
            </a:extLst>
          </p:cNvPr>
          <p:cNvSpPr/>
          <p:nvPr/>
        </p:nvSpPr>
        <p:spPr>
          <a:xfrm>
            <a:off x="2101931" y="473977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9E381C27-00AB-6153-6EF1-3E93376EBF51}"/>
              </a:ext>
            </a:extLst>
          </p:cNvPr>
          <p:cNvSpPr/>
          <p:nvPr/>
        </p:nvSpPr>
        <p:spPr>
          <a:xfrm>
            <a:off x="4136951" y="473977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Rectángulo 46">
            <a:extLst>
              <a:ext uri="{FF2B5EF4-FFF2-40B4-BE49-F238E27FC236}">
                <a16:creationId xmlns:a16="http://schemas.microsoft.com/office/drawing/2014/main" id="{8D4DECE9-98E6-61A9-C11A-B22E4731E9C7}"/>
              </a:ext>
            </a:extLst>
          </p:cNvPr>
          <p:cNvSpPr/>
          <p:nvPr/>
        </p:nvSpPr>
        <p:spPr>
          <a:xfrm>
            <a:off x="1272915" y="1265650"/>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Gráfico 47" descr="Icono de menú de hamburguesa con relleno sólido">
            <a:hlinkClick r:id="rId10" action="ppaction://hlinksldjump"/>
            <a:extLst>
              <a:ext uri="{FF2B5EF4-FFF2-40B4-BE49-F238E27FC236}">
                <a16:creationId xmlns:a16="http://schemas.microsoft.com/office/drawing/2014/main" id="{5421B4B9-28E7-0CB2-9230-3D5B5E2400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166452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3290"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82954"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4A9C1DEE-C649-43E2-AD4B-EDB09AF8DC5B}"/>
              </a:ext>
            </a:extLst>
          </p:cNvPr>
          <p:cNvPicPr>
            <a:picLocks noChangeAspect="1"/>
          </p:cNvPicPr>
          <p:nvPr/>
        </p:nvPicPr>
        <p:blipFill>
          <a:blip r:embed="rId8"/>
          <a:stretch>
            <a:fillRect/>
          </a:stretch>
        </p:blipFill>
        <p:spPr>
          <a:xfrm>
            <a:off x="3873852" y="1354296"/>
            <a:ext cx="6492307" cy="3650141"/>
          </a:xfrm>
          <a:prstGeom prst="rect">
            <a:avLst/>
          </a:prstGeom>
        </p:spPr>
      </p:pic>
      <p:cxnSp>
        <p:nvCxnSpPr>
          <p:cNvPr id="33" name="Conector: angular 32">
            <a:extLst>
              <a:ext uri="{FF2B5EF4-FFF2-40B4-BE49-F238E27FC236}">
                <a16:creationId xmlns:a16="http://schemas.microsoft.com/office/drawing/2014/main" id="{65CB23D1-7D27-52A7-3208-4A3CFC6FA708}"/>
              </a:ext>
            </a:extLst>
          </p:cNvPr>
          <p:cNvCxnSpPr>
            <a:cxnSpLocks/>
          </p:cNvCxnSpPr>
          <p:nvPr/>
        </p:nvCxnSpPr>
        <p:spPr>
          <a:xfrm flipV="1">
            <a:off x="2299377" y="3280428"/>
            <a:ext cx="3060601" cy="1067120"/>
          </a:xfrm>
          <a:prstGeom prst="bentConnector3">
            <a:avLst>
              <a:gd name="adj1" fmla="val 6089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54" name="Bocadillo: rectángulo con esquinas redondeadas 53">
            <a:extLst>
              <a:ext uri="{FF2B5EF4-FFF2-40B4-BE49-F238E27FC236}">
                <a16:creationId xmlns:a16="http://schemas.microsoft.com/office/drawing/2014/main" id="{D19105A8-CE62-7CF3-50FD-576593F9E2D1}"/>
              </a:ext>
            </a:extLst>
          </p:cNvPr>
          <p:cNvSpPr/>
          <p:nvPr/>
        </p:nvSpPr>
        <p:spPr>
          <a:xfrm>
            <a:off x="532318" y="3905432"/>
            <a:ext cx="2502241" cy="104580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En caso de seleccionar ‘’No’’, el estatus de la queja cambiará a “No procedente” automáticamente una vez guardado el formulario.</a:t>
            </a:r>
            <a:endParaRPr lang="es-MX" sz="1200" dirty="0">
              <a:solidFill>
                <a:schemeClr val="lt1"/>
              </a:solidFill>
              <a:latin typeface="Fira Sans Book" panose="020B0503050000020004" pitchFamily="34" charset="0"/>
            </a:endParaRPr>
          </a:p>
        </p:txBody>
      </p:sp>
      <p:cxnSp>
        <p:nvCxnSpPr>
          <p:cNvPr id="75" name="Conector: angular 74">
            <a:extLst>
              <a:ext uri="{FF2B5EF4-FFF2-40B4-BE49-F238E27FC236}">
                <a16:creationId xmlns:a16="http://schemas.microsoft.com/office/drawing/2014/main" id="{A5652729-00F9-199D-3F14-52A2147A7DA8}"/>
              </a:ext>
            </a:extLst>
          </p:cNvPr>
          <p:cNvCxnSpPr>
            <a:cxnSpLocks/>
          </p:cNvCxnSpPr>
          <p:nvPr/>
        </p:nvCxnSpPr>
        <p:spPr>
          <a:xfrm>
            <a:off x="2924473" y="2690359"/>
            <a:ext cx="2461761" cy="42871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78" name="Bocadillo: rectángulo con esquinas redondeadas 77">
            <a:extLst>
              <a:ext uri="{FF2B5EF4-FFF2-40B4-BE49-F238E27FC236}">
                <a16:creationId xmlns:a16="http://schemas.microsoft.com/office/drawing/2014/main" id="{87346903-8795-449D-6C2C-A3B4CF4335CE}"/>
              </a:ext>
            </a:extLst>
          </p:cNvPr>
          <p:cNvSpPr/>
          <p:nvPr/>
        </p:nvSpPr>
        <p:spPr>
          <a:xfrm>
            <a:off x="519152" y="2216837"/>
            <a:ext cx="2502241" cy="1249685"/>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Seleccione si la queja es procedente o no según sea el caso, si la opción seleccionada es “Sí” se desplegará un nuevo formulario que más adelante se explicará.</a:t>
            </a:r>
            <a:endParaRPr lang="es-MX" sz="1200" dirty="0">
              <a:solidFill>
                <a:schemeClr val="lt1"/>
              </a:solidFill>
              <a:latin typeface="Fira Sans Book" panose="020B0503050000020004" pitchFamily="34" charset="0"/>
            </a:endParaRPr>
          </a:p>
        </p:txBody>
      </p:sp>
      <p:sp>
        <p:nvSpPr>
          <p:cNvPr id="25" name="Rectángulo 24">
            <a:extLst>
              <a:ext uri="{FF2B5EF4-FFF2-40B4-BE49-F238E27FC236}">
                <a16:creationId xmlns:a16="http://schemas.microsoft.com/office/drawing/2014/main" id="{7325FFFC-E72F-E65C-7F89-B6033C7C5C9D}"/>
              </a:ext>
            </a:extLst>
          </p:cNvPr>
          <p:cNvSpPr/>
          <p:nvPr/>
        </p:nvSpPr>
        <p:spPr>
          <a:xfrm>
            <a:off x="3881163"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7" name="Picture 2">
            <a:extLst>
              <a:ext uri="{FF2B5EF4-FFF2-40B4-BE49-F238E27FC236}">
                <a16:creationId xmlns:a16="http://schemas.microsoft.com/office/drawing/2014/main" id="{F15E26BA-2789-8034-16C1-8822304C342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878535" y="479313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a:extLst>
              <a:ext uri="{FF2B5EF4-FFF2-40B4-BE49-F238E27FC236}">
                <a16:creationId xmlns:a16="http://schemas.microsoft.com/office/drawing/2014/main" id="{3E70AF2F-45AF-9BAF-5DC7-05D6D2AB6551}"/>
              </a:ext>
            </a:extLst>
          </p:cNvPr>
          <p:cNvSpPr/>
          <p:nvPr/>
        </p:nvSpPr>
        <p:spPr>
          <a:xfrm>
            <a:off x="4625389" y="478708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C33484B0-8C04-964F-C6A2-6CD44B2691B9}"/>
              </a:ext>
            </a:extLst>
          </p:cNvPr>
          <p:cNvSpPr/>
          <p:nvPr/>
        </p:nvSpPr>
        <p:spPr>
          <a:xfrm>
            <a:off x="6660409" y="478708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Gráfico 29" descr="Icono de menú de hamburguesa con relleno sólido">
            <a:hlinkClick r:id="rId10" action="ppaction://hlinksldjump"/>
            <a:extLst>
              <a:ext uri="{FF2B5EF4-FFF2-40B4-BE49-F238E27FC236}">
                <a16:creationId xmlns:a16="http://schemas.microsoft.com/office/drawing/2014/main" id="{55D821D0-B414-C918-C1FE-B26ED949DEA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cxnSp>
        <p:nvCxnSpPr>
          <p:cNvPr id="35" name="Conector: angular 34">
            <a:extLst>
              <a:ext uri="{FF2B5EF4-FFF2-40B4-BE49-F238E27FC236}">
                <a16:creationId xmlns:a16="http://schemas.microsoft.com/office/drawing/2014/main" id="{08CB7187-FDBE-2D2F-9A3A-53FA9DF06F45}"/>
              </a:ext>
            </a:extLst>
          </p:cNvPr>
          <p:cNvCxnSpPr>
            <a:cxnSpLocks/>
          </p:cNvCxnSpPr>
          <p:nvPr/>
        </p:nvCxnSpPr>
        <p:spPr>
          <a:xfrm>
            <a:off x="1751076" y="1148167"/>
            <a:ext cx="3378122" cy="1423888"/>
          </a:xfrm>
          <a:prstGeom prst="bentConnector3">
            <a:avLst>
              <a:gd name="adj1" fmla="val 7735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2" name="Bocadillo: rectángulo con esquinas redondeadas 41">
            <a:extLst>
              <a:ext uri="{FF2B5EF4-FFF2-40B4-BE49-F238E27FC236}">
                <a16:creationId xmlns:a16="http://schemas.microsoft.com/office/drawing/2014/main" id="{F85302BD-C049-AEDC-B558-FCBE8D8715D7}"/>
              </a:ext>
            </a:extLst>
          </p:cNvPr>
          <p:cNvSpPr/>
          <p:nvPr/>
        </p:nvSpPr>
        <p:spPr>
          <a:xfrm>
            <a:off x="490577" y="889170"/>
            <a:ext cx="2502241" cy="833386"/>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Ingrese al formulario “Análisis Inicial de la queja” para continuar con el flujo de la queja.</a:t>
            </a:r>
            <a:endParaRPr lang="es-MX" sz="1200" dirty="0">
              <a:solidFill>
                <a:schemeClr val="lt1"/>
              </a:solidFill>
              <a:latin typeface="Fira Sans Book" panose="020B0503050000020004" pitchFamily="34" charset="0"/>
            </a:endParaRPr>
          </a:p>
        </p:txBody>
      </p:sp>
      <p:sp>
        <p:nvSpPr>
          <p:cNvPr id="43" name="TextBox 2">
            <a:extLst>
              <a:ext uri="{FF2B5EF4-FFF2-40B4-BE49-F238E27FC236}">
                <a16:creationId xmlns:a16="http://schemas.microsoft.com/office/drawing/2014/main" id="{F99593C9-91D9-3AF3-1F60-66C9EB69FB73}"/>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Análisis de la Queja</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Tree>
    <p:extLst>
      <p:ext uri="{BB962C8B-B14F-4D97-AF65-F5344CB8AC3E}">
        <p14:creationId xmlns:p14="http://schemas.microsoft.com/office/powerpoint/2010/main" val="2333058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32571"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47" name="Bocadillo: rectángulo con esquinas redondeadas 46">
            <a:extLst>
              <a:ext uri="{FF2B5EF4-FFF2-40B4-BE49-F238E27FC236}">
                <a16:creationId xmlns:a16="http://schemas.microsoft.com/office/drawing/2014/main" id="{AC74651A-E803-4E48-9B53-9F9CB1A8EBFF}"/>
              </a:ext>
            </a:extLst>
          </p:cNvPr>
          <p:cNvSpPr/>
          <p:nvPr/>
        </p:nvSpPr>
        <p:spPr>
          <a:xfrm>
            <a:off x="10142615" y="4188558"/>
            <a:ext cx="1937912" cy="62371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Se asigna una categoría de la queja.</a:t>
            </a:r>
            <a:endParaRPr lang="es-MX" sz="1200" dirty="0">
              <a:solidFill>
                <a:schemeClr val="lt1"/>
              </a:solidFill>
              <a:latin typeface="Fira Sans Book" panose="020B0503050000020004" pitchFamily="34" charset="0"/>
            </a:endParaRPr>
          </a:p>
        </p:txBody>
      </p:sp>
      <p:pic>
        <p:nvPicPr>
          <p:cNvPr id="3" name="Imagen 2">
            <a:extLst>
              <a:ext uri="{FF2B5EF4-FFF2-40B4-BE49-F238E27FC236}">
                <a16:creationId xmlns:a16="http://schemas.microsoft.com/office/drawing/2014/main" id="{B94A0AA5-2A5E-48DA-9F57-A4BD04A133DD}"/>
              </a:ext>
            </a:extLst>
          </p:cNvPr>
          <p:cNvPicPr>
            <a:picLocks noChangeAspect="1"/>
          </p:cNvPicPr>
          <p:nvPr/>
        </p:nvPicPr>
        <p:blipFill>
          <a:blip r:embed="rId8"/>
          <a:stretch>
            <a:fillRect/>
          </a:stretch>
        </p:blipFill>
        <p:spPr>
          <a:xfrm>
            <a:off x="3364135" y="1354481"/>
            <a:ext cx="6437453" cy="3619300"/>
          </a:xfrm>
          <a:prstGeom prst="rect">
            <a:avLst/>
          </a:prstGeom>
        </p:spPr>
      </p:pic>
      <p:cxnSp>
        <p:nvCxnSpPr>
          <p:cNvPr id="49" name="Conector: angular 48">
            <a:extLst>
              <a:ext uri="{FF2B5EF4-FFF2-40B4-BE49-F238E27FC236}">
                <a16:creationId xmlns:a16="http://schemas.microsoft.com/office/drawing/2014/main" id="{3245495F-06C7-4699-B1DC-A6C0EEBA0C38}"/>
              </a:ext>
            </a:extLst>
          </p:cNvPr>
          <p:cNvCxnSpPr>
            <a:cxnSpLocks/>
          </p:cNvCxnSpPr>
          <p:nvPr/>
        </p:nvCxnSpPr>
        <p:spPr>
          <a:xfrm flipV="1">
            <a:off x="2390412" y="3866322"/>
            <a:ext cx="2222520" cy="32223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29" name="Conector: angular 28">
            <a:extLst>
              <a:ext uri="{FF2B5EF4-FFF2-40B4-BE49-F238E27FC236}">
                <a16:creationId xmlns:a16="http://schemas.microsoft.com/office/drawing/2014/main" id="{4A5A9B2C-13F1-3790-21C7-38C2F6538A82}"/>
              </a:ext>
            </a:extLst>
          </p:cNvPr>
          <p:cNvCxnSpPr>
            <a:cxnSpLocks/>
          </p:cNvCxnSpPr>
          <p:nvPr/>
        </p:nvCxnSpPr>
        <p:spPr>
          <a:xfrm rot="10800000" flipV="1">
            <a:off x="5881722" y="4586353"/>
            <a:ext cx="4310965" cy="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3" name="Bocadillo: rectángulo con esquinas redondeadas 22">
            <a:extLst>
              <a:ext uri="{FF2B5EF4-FFF2-40B4-BE49-F238E27FC236}">
                <a16:creationId xmlns:a16="http://schemas.microsoft.com/office/drawing/2014/main" id="{0D155C38-7C43-3A3D-D98F-017B3C2016CA}"/>
              </a:ext>
            </a:extLst>
          </p:cNvPr>
          <p:cNvSpPr/>
          <p:nvPr/>
        </p:nvSpPr>
        <p:spPr>
          <a:xfrm>
            <a:off x="203223" y="671910"/>
            <a:ext cx="2478596" cy="142497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En caso de que la queja sea procedente, es necesario continuar con el siguiente formulario para la solución de la queja.</a:t>
            </a:r>
            <a:endParaRPr lang="es-MX" sz="1200" dirty="0">
              <a:solidFill>
                <a:schemeClr val="lt1"/>
              </a:solidFill>
              <a:latin typeface="Fira Sans Book" panose="020B0503050000020004" pitchFamily="34" charset="0"/>
            </a:endParaRPr>
          </a:p>
        </p:txBody>
      </p:sp>
      <p:sp>
        <p:nvSpPr>
          <p:cNvPr id="4" name="Rectángulo 3">
            <a:extLst>
              <a:ext uri="{FF2B5EF4-FFF2-40B4-BE49-F238E27FC236}">
                <a16:creationId xmlns:a16="http://schemas.microsoft.com/office/drawing/2014/main" id="{DFC036B0-DB2C-2256-9227-BFF59D4C468D}"/>
              </a:ext>
            </a:extLst>
          </p:cNvPr>
          <p:cNvSpPr/>
          <p:nvPr/>
        </p:nvSpPr>
        <p:spPr>
          <a:xfrm>
            <a:off x="3377434" y="4715926"/>
            <a:ext cx="6414529" cy="322236"/>
          </a:xfrm>
          <a:prstGeom prst="rect">
            <a:avLst/>
          </a:prstGeom>
          <a:solidFill>
            <a:srgbClr val="1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Picture 2">
            <a:extLst>
              <a:ext uri="{FF2B5EF4-FFF2-40B4-BE49-F238E27FC236}">
                <a16:creationId xmlns:a16="http://schemas.microsoft.com/office/drawing/2014/main" id="{884D8614-6298-CA1C-9D0A-294791198D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346435" y="472575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2" name="Rectángulo 41">
            <a:extLst>
              <a:ext uri="{FF2B5EF4-FFF2-40B4-BE49-F238E27FC236}">
                <a16:creationId xmlns:a16="http://schemas.microsoft.com/office/drawing/2014/main" id="{42C522BF-5D95-DAF2-A5BD-57872E903423}"/>
              </a:ext>
            </a:extLst>
          </p:cNvPr>
          <p:cNvSpPr/>
          <p:nvPr/>
        </p:nvSpPr>
        <p:spPr>
          <a:xfrm>
            <a:off x="4093289" y="471970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82BABE62-039B-3A75-A4D1-3F5449959EBF}"/>
              </a:ext>
            </a:extLst>
          </p:cNvPr>
          <p:cNvSpPr/>
          <p:nvPr/>
        </p:nvSpPr>
        <p:spPr>
          <a:xfrm>
            <a:off x="6128309" y="471970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Rectángulo 43">
            <a:extLst>
              <a:ext uri="{FF2B5EF4-FFF2-40B4-BE49-F238E27FC236}">
                <a16:creationId xmlns:a16="http://schemas.microsoft.com/office/drawing/2014/main" id="{194A74DA-E049-6067-0162-FBD6E7811F36}"/>
              </a:ext>
            </a:extLst>
          </p:cNvPr>
          <p:cNvSpPr/>
          <p:nvPr/>
        </p:nvSpPr>
        <p:spPr>
          <a:xfrm>
            <a:off x="3335292" y="1316795"/>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5" name="Conector: angular 44">
            <a:extLst>
              <a:ext uri="{FF2B5EF4-FFF2-40B4-BE49-F238E27FC236}">
                <a16:creationId xmlns:a16="http://schemas.microsoft.com/office/drawing/2014/main" id="{98BCFB77-6935-14E6-F28A-C6044A976A73}"/>
              </a:ext>
            </a:extLst>
          </p:cNvPr>
          <p:cNvCxnSpPr>
            <a:cxnSpLocks/>
          </p:cNvCxnSpPr>
          <p:nvPr/>
        </p:nvCxnSpPr>
        <p:spPr>
          <a:xfrm>
            <a:off x="2587859" y="1244428"/>
            <a:ext cx="2279303" cy="1268458"/>
          </a:xfrm>
          <a:prstGeom prst="bentConnector3">
            <a:avLst>
              <a:gd name="adj1" fmla="val 83783"/>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48" name="Gráfico 47" descr="Icono de menú de hamburguesa con relleno sólido">
            <a:hlinkClick r:id="rId10" action="ppaction://hlinksldjump"/>
            <a:extLst>
              <a:ext uri="{FF2B5EF4-FFF2-40B4-BE49-F238E27FC236}">
                <a16:creationId xmlns:a16="http://schemas.microsoft.com/office/drawing/2014/main" id="{69A8FAF1-8278-E12F-0954-113408DB6F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
        <p:nvSpPr>
          <p:cNvPr id="33" name="Bocadillo: rectángulo con esquinas redondeadas 32">
            <a:extLst>
              <a:ext uri="{FF2B5EF4-FFF2-40B4-BE49-F238E27FC236}">
                <a16:creationId xmlns:a16="http://schemas.microsoft.com/office/drawing/2014/main" id="{01F8E60B-B87D-5875-0557-28124DC90669}"/>
              </a:ext>
            </a:extLst>
          </p:cNvPr>
          <p:cNvSpPr/>
          <p:nvPr/>
        </p:nvSpPr>
        <p:spPr>
          <a:xfrm>
            <a:off x="148198" y="3227009"/>
            <a:ext cx="2478596" cy="142497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Para la priorización de la queja, a esta se le asigna una urgencia y un impacto, la prioridad de atención la evaluará la herramienta con base a las otras 2 variables previamente mencionadas.</a:t>
            </a:r>
            <a:endParaRPr lang="es-MX" sz="1200" dirty="0">
              <a:solidFill>
                <a:schemeClr val="lt1"/>
              </a:solidFill>
              <a:latin typeface="Fira Sans Book" panose="020B0503050000020004" pitchFamily="34" charset="0"/>
            </a:endParaRPr>
          </a:p>
        </p:txBody>
      </p:sp>
    </p:spTree>
    <p:extLst>
      <p:ext uri="{BB962C8B-B14F-4D97-AF65-F5344CB8AC3E}">
        <p14:creationId xmlns:p14="http://schemas.microsoft.com/office/powerpoint/2010/main" val="425346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7164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3C2661C5-3F0C-4542-B1EB-42B4CAFD1C08}"/>
              </a:ext>
            </a:extLst>
          </p:cNvPr>
          <p:cNvPicPr>
            <a:picLocks noChangeAspect="1"/>
          </p:cNvPicPr>
          <p:nvPr/>
        </p:nvPicPr>
        <p:blipFill>
          <a:blip r:embed="rId8"/>
          <a:stretch>
            <a:fillRect/>
          </a:stretch>
        </p:blipFill>
        <p:spPr>
          <a:xfrm>
            <a:off x="5404993" y="2685612"/>
            <a:ext cx="3472030" cy="1952064"/>
          </a:xfrm>
          <a:prstGeom prst="rect">
            <a:avLst/>
          </a:prstGeom>
        </p:spPr>
      </p:pic>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DC943AB7-71C2-48F3-9E74-CB64B4783B7D}"/>
              </a:ext>
            </a:extLst>
          </p:cNvPr>
          <p:cNvSpPr/>
          <p:nvPr/>
        </p:nvSpPr>
        <p:spPr>
          <a:xfrm flipV="1">
            <a:off x="4048521" y="2384034"/>
            <a:ext cx="1044180"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81A740C2-90BE-4C33-8E37-A15CA51C210E}"/>
              </a:ext>
            </a:extLst>
          </p:cNvPr>
          <p:cNvSpPr/>
          <p:nvPr/>
        </p:nvSpPr>
        <p:spPr>
          <a:xfrm flipV="1">
            <a:off x="4048520" y="2858587"/>
            <a:ext cx="4803379" cy="6529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a:extLst>
              <a:ext uri="{FF2B5EF4-FFF2-40B4-BE49-F238E27FC236}">
                <a16:creationId xmlns:a16="http://schemas.microsoft.com/office/drawing/2014/main" id="{53FE3476-122E-4DA3-9689-4EFAA38B2325}"/>
              </a:ext>
            </a:extLst>
          </p:cNvPr>
          <p:cNvSpPr/>
          <p:nvPr/>
        </p:nvSpPr>
        <p:spPr>
          <a:xfrm flipV="1">
            <a:off x="4048519" y="3571193"/>
            <a:ext cx="4803379" cy="6529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32">
            <a:extLst>
              <a:ext uri="{FF2B5EF4-FFF2-40B4-BE49-F238E27FC236}">
                <a16:creationId xmlns:a16="http://schemas.microsoft.com/office/drawing/2014/main" id="{002CC5DB-5951-471A-BAE5-6DFA18E3ADF2}"/>
              </a:ext>
            </a:extLst>
          </p:cNvPr>
          <p:cNvSpPr/>
          <p:nvPr/>
        </p:nvSpPr>
        <p:spPr>
          <a:xfrm flipV="1">
            <a:off x="4048518" y="4250219"/>
            <a:ext cx="4803379" cy="5049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Bocadillo: rectángulo con esquinas redondeadas 41">
            <a:extLst>
              <a:ext uri="{FF2B5EF4-FFF2-40B4-BE49-F238E27FC236}">
                <a16:creationId xmlns:a16="http://schemas.microsoft.com/office/drawing/2014/main" id="{3D135048-F088-4032-9B0A-35AC2AD00A82}"/>
              </a:ext>
            </a:extLst>
          </p:cNvPr>
          <p:cNvSpPr/>
          <p:nvPr/>
        </p:nvSpPr>
        <p:spPr>
          <a:xfrm>
            <a:off x="243533" y="2214581"/>
            <a:ext cx="2124762" cy="755220"/>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Asigne a un responsable para llevar a cabo el seguimiento de la queja.</a:t>
            </a:r>
            <a:endParaRPr lang="es-MX" sz="1200" dirty="0">
              <a:solidFill>
                <a:schemeClr val="lt1"/>
              </a:solidFill>
              <a:latin typeface="Fira Sans Book" panose="020B0503050000020004" pitchFamily="34" charset="0"/>
            </a:endParaRPr>
          </a:p>
        </p:txBody>
      </p:sp>
      <p:pic>
        <p:nvPicPr>
          <p:cNvPr id="3" name="Imagen 2">
            <a:extLst>
              <a:ext uri="{FF2B5EF4-FFF2-40B4-BE49-F238E27FC236}">
                <a16:creationId xmlns:a16="http://schemas.microsoft.com/office/drawing/2014/main" id="{AE6FC1A1-0C9D-40E3-A020-B34558BE1676}"/>
              </a:ext>
            </a:extLst>
          </p:cNvPr>
          <p:cNvPicPr>
            <a:picLocks noChangeAspect="1"/>
          </p:cNvPicPr>
          <p:nvPr/>
        </p:nvPicPr>
        <p:blipFill rotWithShape="1">
          <a:blip r:embed="rId9"/>
          <a:srcRect l="165"/>
          <a:stretch/>
        </p:blipFill>
        <p:spPr>
          <a:xfrm>
            <a:off x="2953145" y="1354481"/>
            <a:ext cx="6449550" cy="3632087"/>
          </a:xfrm>
          <a:prstGeom prst="rect">
            <a:avLst/>
          </a:prstGeom>
        </p:spPr>
      </p:pic>
      <p:cxnSp>
        <p:nvCxnSpPr>
          <p:cNvPr id="43" name="Conector: angular 42">
            <a:extLst>
              <a:ext uri="{FF2B5EF4-FFF2-40B4-BE49-F238E27FC236}">
                <a16:creationId xmlns:a16="http://schemas.microsoft.com/office/drawing/2014/main" id="{3034FE36-1C1B-4DB5-918A-877FF9C9C7CC}"/>
              </a:ext>
            </a:extLst>
          </p:cNvPr>
          <p:cNvCxnSpPr>
            <a:cxnSpLocks/>
          </p:cNvCxnSpPr>
          <p:nvPr/>
        </p:nvCxnSpPr>
        <p:spPr>
          <a:xfrm rot="5400000">
            <a:off x="7937007" y="590119"/>
            <a:ext cx="139961" cy="5297013"/>
          </a:xfrm>
          <a:prstGeom prst="bentConnector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5" name="Conector: angular 44">
            <a:extLst>
              <a:ext uri="{FF2B5EF4-FFF2-40B4-BE49-F238E27FC236}">
                <a16:creationId xmlns:a16="http://schemas.microsoft.com/office/drawing/2014/main" id="{008717E8-519F-4174-AFC0-A2A7D7B9EAD7}"/>
              </a:ext>
            </a:extLst>
          </p:cNvPr>
          <p:cNvCxnSpPr>
            <a:cxnSpLocks/>
          </p:cNvCxnSpPr>
          <p:nvPr/>
        </p:nvCxnSpPr>
        <p:spPr>
          <a:xfrm flipV="1">
            <a:off x="1316248" y="2384034"/>
            <a:ext cx="2920195" cy="416652"/>
          </a:xfrm>
          <a:prstGeom prst="bentConnector3">
            <a:avLst>
              <a:gd name="adj1" fmla="val 45715"/>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4" name="Bocadillo: rectángulo con esquinas redondeadas 43">
            <a:extLst>
              <a:ext uri="{FF2B5EF4-FFF2-40B4-BE49-F238E27FC236}">
                <a16:creationId xmlns:a16="http://schemas.microsoft.com/office/drawing/2014/main" id="{77C1AD4F-DCEC-B7C0-9AAD-877B923A0E83}"/>
              </a:ext>
            </a:extLst>
          </p:cNvPr>
          <p:cNvSpPr/>
          <p:nvPr/>
        </p:nvSpPr>
        <p:spPr>
          <a:xfrm>
            <a:off x="9883440" y="2714921"/>
            <a:ext cx="2128527" cy="153529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botón “Enviar Notificación” para disparar un correo al responsable de la atención de la queja, a quien le llegará una liga para ingresar al formulario correspondiente.</a:t>
            </a:r>
            <a:endParaRPr lang="es-MX" sz="1200" dirty="0">
              <a:solidFill>
                <a:schemeClr val="lt1"/>
              </a:solidFill>
              <a:latin typeface="Fira Sans Book" panose="020B0503050000020004" pitchFamily="34" charset="0"/>
            </a:endParaRPr>
          </a:p>
        </p:txBody>
      </p:sp>
      <p:sp>
        <p:nvSpPr>
          <p:cNvPr id="46" name="Rectángulo 45">
            <a:extLst>
              <a:ext uri="{FF2B5EF4-FFF2-40B4-BE49-F238E27FC236}">
                <a16:creationId xmlns:a16="http://schemas.microsoft.com/office/drawing/2014/main" id="{3EAAABF1-6304-3949-1239-3FD3BE3155C8}"/>
              </a:ext>
            </a:extLst>
          </p:cNvPr>
          <p:cNvSpPr/>
          <p:nvPr/>
        </p:nvSpPr>
        <p:spPr>
          <a:xfrm>
            <a:off x="2877529"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Rectángulo 47">
            <a:extLst>
              <a:ext uri="{FF2B5EF4-FFF2-40B4-BE49-F238E27FC236}">
                <a16:creationId xmlns:a16="http://schemas.microsoft.com/office/drawing/2014/main" id="{263B01A9-63B0-C89D-E1D8-59B72678031A}"/>
              </a:ext>
            </a:extLst>
          </p:cNvPr>
          <p:cNvSpPr/>
          <p:nvPr/>
        </p:nvSpPr>
        <p:spPr>
          <a:xfrm>
            <a:off x="3727527" y="4796710"/>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a:extLst>
              <a:ext uri="{FF2B5EF4-FFF2-40B4-BE49-F238E27FC236}">
                <a16:creationId xmlns:a16="http://schemas.microsoft.com/office/drawing/2014/main" id="{5198AAAB-99E1-7DF1-DA01-462ED17C8DC3}"/>
              </a:ext>
            </a:extLst>
          </p:cNvPr>
          <p:cNvSpPr/>
          <p:nvPr/>
        </p:nvSpPr>
        <p:spPr>
          <a:xfrm>
            <a:off x="5714421" y="4758138"/>
            <a:ext cx="2320255" cy="236524"/>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0" name="Gráfico 49" descr="Icono de menú de hamburguesa con relleno sólido">
            <a:hlinkClick r:id="rId10" action="ppaction://hlinksldjump"/>
            <a:extLst>
              <a:ext uri="{FF2B5EF4-FFF2-40B4-BE49-F238E27FC236}">
                <a16:creationId xmlns:a16="http://schemas.microsoft.com/office/drawing/2014/main" id="{B17F639F-9D1B-292C-C3ED-69AC598EC1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712123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19470"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6751AC6E-1BAB-4EC9-88A0-A6C75366CE65}"/>
              </a:ext>
            </a:extLst>
          </p:cNvPr>
          <p:cNvSpPr/>
          <p:nvPr/>
        </p:nvSpPr>
        <p:spPr>
          <a:xfrm flipV="1">
            <a:off x="8075735" y="4172821"/>
            <a:ext cx="800495"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a:extLst>
              <a:ext uri="{FF2B5EF4-FFF2-40B4-BE49-F238E27FC236}">
                <a16:creationId xmlns:a16="http://schemas.microsoft.com/office/drawing/2014/main" id="{159357CB-3949-A911-341B-BDE948E02D0C}"/>
              </a:ext>
            </a:extLst>
          </p:cNvPr>
          <p:cNvSpPr/>
          <p:nvPr/>
        </p:nvSpPr>
        <p:spPr>
          <a:xfrm>
            <a:off x="4559198" y="1334166"/>
            <a:ext cx="6443477" cy="367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a:extLst>
              <a:ext uri="{FF2B5EF4-FFF2-40B4-BE49-F238E27FC236}">
                <a16:creationId xmlns:a16="http://schemas.microsoft.com/office/drawing/2014/main" id="{89EE849A-5C01-B90A-3403-34507FD858A0}"/>
              </a:ext>
            </a:extLst>
          </p:cNvPr>
          <p:cNvPicPr>
            <a:picLocks noChangeAspect="1"/>
          </p:cNvPicPr>
          <p:nvPr/>
        </p:nvPicPr>
        <p:blipFill rotWithShape="1">
          <a:blip r:embed="rId8"/>
          <a:srcRect l="50203" t="31033" r="28402" b="16226"/>
          <a:stretch/>
        </p:blipFill>
        <p:spPr>
          <a:xfrm>
            <a:off x="6629090" y="1334165"/>
            <a:ext cx="2551341" cy="3636619"/>
          </a:xfrm>
          <a:prstGeom prst="rect">
            <a:avLst/>
          </a:prstGeom>
        </p:spPr>
      </p:pic>
      <p:sp>
        <p:nvSpPr>
          <p:cNvPr id="30" name="CuadroTexto 10">
            <a:extLst>
              <a:ext uri="{FF2B5EF4-FFF2-40B4-BE49-F238E27FC236}">
                <a16:creationId xmlns:a16="http://schemas.microsoft.com/office/drawing/2014/main" id="{71E9DD4F-DE23-EDF0-4E47-149CA94C0968}"/>
              </a:ext>
            </a:extLst>
          </p:cNvPr>
          <p:cNvSpPr txBox="1"/>
          <p:nvPr/>
        </p:nvSpPr>
        <p:spPr>
          <a:xfrm>
            <a:off x="324001" y="943088"/>
            <a:ext cx="3712708" cy="3600986"/>
          </a:xfrm>
          <a:prstGeom prst="rect">
            <a:avLst/>
          </a:prstGeom>
          <a:noFill/>
        </p:spPr>
        <p:txBody>
          <a:bodyPr wrap="square">
            <a:spAutoFit/>
          </a:bodyPr>
          <a:lstStyle/>
          <a:p>
            <a:pPr algn="just">
              <a:defRPr/>
            </a:pPr>
            <a:r>
              <a:rPr kumimoji="0" lang="es-MX" b="1" i="0" u="none" strike="noStrike" kern="1200" cap="none" spc="0" normalizeH="0" baseline="0" noProof="0" dirty="0">
                <a:ln>
                  <a:noFill/>
                </a:ln>
                <a:solidFill>
                  <a:srgbClr val="0070C0"/>
                </a:solidFill>
                <a:effectLst/>
                <a:uLnTx/>
                <a:uFillTx/>
                <a:latin typeface="Fira Sans Book" panose="020B0503050000020004"/>
              </a:rPr>
              <a:t>Correo Electrónico: </a:t>
            </a:r>
            <a:r>
              <a:rPr kumimoji="0" lang="es-MX" b="1" i="0" u="none" strike="noStrike" kern="1200" cap="none" spc="0" normalizeH="0" baseline="0" noProof="0" dirty="0">
                <a:ln>
                  <a:noFill/>
                </a:ln>
                <a:solidFill>
                  <a:schemeClr val="accent2"/>
                </a:solidFill>
                <a:effectLst/>
                <a:uLnTx/>
                <a:uFillTx/>
                <a:latin typeface="Fira Sans Book" panose="020B0503050000020004"/>
              </a:rPr>
              <a:t>Al Responsable de la Atención de la Queja</a:t>
            </a: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ES" sz="1600" dirty="0">
                <a:latin typeface="Fira Sans Book" panose="020B0503050000020004" pitchFamily="34" charset="0"/>
              </a:rPr>
              <a:t>El responsable de la atención recibirá el siguiente correo con copia a quien reporta, el cual contiene un resumen de la queja del cliente:</a:t>
            </a: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Datos generales.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Responsable de la atención.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Reportó.</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Queja del cliente dirigida 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Descripción de la queja.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600" dirty="0">
                <a:latin typeface="Fira Sans Book" panose="020B0503050000020004" pitchFamily="34" charset="0"/>
              </a:rPr>
              <a:t>Registró.</a:t>
            </a:r>
          </a:p>
        </p:txBody>
      </p:sp>
      <p:pic>
        <p:nvPicPr>
          <p:cNvPr id="25" name="Gráfico 24" descr="Icono de menú de hamburguesa con relleno sólido">
            <a:hlinkClick r:id="rId9" action="ppaction://hlinksldjump"/>
            <a:extLst>
              <a:ext uri="{FF2B5EF4-FFF2-40B4-BE49-F238E27FC236}">
                <a16:creationId xmlns:a16="http://schemas.microsoft.com/office/drawing/2014/main" id="{5E3898E4-70C7-4104-9103-ED8651056C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3414456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7649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44" name="Bocadillo: rectángulo con esquinas redondeadas 43">
            <a:extLst>
              <a:ext uri="{FF2B5EF4-FFF2-40B4-BE49-F238E27FC236}">
                <a16:creationId xmlns:a16="http://schemas.microsoft.com/office/drawing/2014/main" id="{8F225125-54DD-4DD6-B467-8A91A9B9061A}"/>
              </a:ext>
            </a:extLst>
          </p:cNvPr>
          <p:cNvSpPr/>
          <p:nvPr/>
        </p:nvSpPr>
        <p:spPr>
          <a:xfrm>
            <a:off x="514351" y="3133725"/>
            <a:ext cx="2347906" cy="1237030"/>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botón ‘’Atención de la Queja’’ para dirigirse al formulario que le permitirá atender la queja.</a:t>
            </a:r>
            <a:endParaRPr lang="es-MX" sz="1200" dirty="0">
              <a:solidFill>
                <a:schemeClr val="lt1"/>
              </a:solidFill>
              <a:latin typeface="Fira Sans Book" panose="020B0503050000020004" pitchFamily="34" charset="0"/>
            </a:endParaRPr>
          </a:p>
        </p:txBody>
      </p:sp>
      <p:sp>
        <p:nvSpPr>
          <p:cNvPr id="29" name="Rectángulo 28">
            <a:extLst>
              <a:ext uri="{FF2B5EF4-FFF2-40B4-BE49-F238E27FC236}">
                <a16:creationId xmlns:a16="http://schemas.microsoft.com/office/drawing/2014/main" id="{94B201B0-C7B6-AFF5-C75D-C87620D2C74E}"/>
              </a:ext>
            </a:extLst>
          </p:cNvPr>
          <p:cNvSpPr/>
          <p:nvPr/>
        </p:nvSpPr>
        <p:spPr>
          <a:xfrm>
            <a:off x="3647349" y="1282163"/>
            <a:ext cx="6443477" cy="367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3" name="Imagen 32">
            <a:extLst>
              <a:ext uri="{FF2B5EF4-FFF2-40B4-BE49-F238E27FC236}">
                <a16:creationId xmlns:a16="http://schemas.microsoft.com/office/drawing/2014/main" id="{8F76DDB4-02ED-61A8-44BD-6C2E9713DE3E}"/>
              </a:ext>
            </a:extLst>
          </p:cNvPr>
          <p:cNvPicPr>
            <a:picLocks noChangeAspect="1"/>
          </p:cNvPicPr>
          <p:nvPr/>
        </p:nvPicPr>
        <p:blipFill rotWithShape="1">
          <a:blip r:embed="rId8"/>
          <a:srcRect l="51180" t="30817" r="27688" b="15283"/>
          <a:stretch/>
        </p:blipFill>
        <p:spPr>
          <a:xfrm>
            <a:off x="5610146" y="1316944"/>
            <a:ext cx="2562304" cy="3640376"/>
          </a:xfrm>
          <a:prstGeom prst="rect">
            <a:avLst/>
          </a:prstGeom>
        </p:spPr>
      </p:pic>
      <p:cxnSp>
        <p:nvCxnSpPr>
          <p:cNvPr id="42" name="Conector: angular 41">
            <a:extLst>
              <a:ext uri="{FF2B5EF4-FFF2-40B4-BE49-F238E27FC236}">
                <a16:creationId xmlns:a16="http://schemas.microsoft.com/office/drawing/2014/main" id="{740F6ACD-456F-949E-9D46-C13D5B17538B}"/>
              </a:ext>
            </a:extLst>
          </p:cNvPr>
          <p:cNvCxnSpPr>
            <a:cxnSpLocks/>
          </p:cNvCxnSpPr>
          <p:nvPr/>
        </p:nvCxnSpPr>
        <p:spPr>
          <a:xfrm>
            <a:off x="2828925" y="3686175"/>
            <a:ext cx="3390629" cy="53568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22" name="Gráfico 21" descr="Icono de menú de hamburguesa con relleno sólido">
            <a:hlinkClick r:id="rId9" action="ppaction://hlinksldjump"/>
            <a:extLst>
              <a:ext uri="{FF2B5EF4-FFF2-40B4-BE49-F238E27FC236}">
                <a16:creationId xmlns:a16="http://schemas.microsoft.com/office/drawing/2014/main" id="{9B5E41FC-C41F-9C31-54D3-5CD0680B67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3039987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all, person, indoor&#10;&#10;Description automatically generated">
            <a:extLst>
              <a:ext uri="{FF2B5EF4-FFF2-40B4-BE49-F238E27FC236}">
                <a16:creationId xmlns:a16="http://schemas.microsoft.com/office/drawing/2014/main" id="{10131CF0-108C-134B-A29E-80582586946C}"/>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3048409" cy="6858000"/>
          </a:xfrm>
          <a:prstGeom prst="rect">
            <a:avLst/>
          </a:prstGeom>
        </p:spPr>
      </p:pic>
      <p:pic>
        <p:nvPicPr>
          <p:cNvPr id="15" name="Picture 14" descr="A person writing on a piece of paper&#10;&#10;Description automatically generated with medium confidence">
            <a:extLst>
              <a:ext uri="{FF2B5EF4-FFF2-40B4-BE49-F238E27FC236}">
                <a16:creationId xmlns:a16="http://schemas.microsoft.com/office/drawing/2014/main" id="{D1F95622-3A5F-2D46-90DE-438BA0EAB8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5751" y="0"/>
            <a:ext cx="3356249" cy="6858000"/>
          </a:xfrm>
          <a:prstGeom prst="rect">
            <a:avLst/>
          </a:prstGeom>
        </p:spPr>
      </p:pic>
      <p:sp>
        <p:nvSpPr>
          <p:cNvPr id="4" name="Rectangle 3">
            <a:extLst>
              <a:ext uri="{FF2B5EF4-FFF2-40B4-BE49-F238E27FC236}">
                <a16:creationId xmlns:a16="http://schemas.microsoft.com/office/drawing/2014/main" id="{B13EB31C-00C6-5642-A021-F9E4F0F48C16}"/>
              </a:ext>
            </a:extLst>
          </p:cNvPr>
          <p:cNvSpPr/>
          <p:nvPr/>
        </p:nvSpPr>
        <p:spPr>
          <a:xfrm>
            <a:off x="3048409" y="0"/>
            <a:ext cx="5892392" cy="6858000"/>
          </a:xfrm>
          <a:prstGeom prst="rect">
            <a:avLst/>
          </a:prstGeom>
          <a:solidFill>
            <a:srgbClr val="101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CuadroTexto 1">
            <a:extLst>
              <a:ext uri="{FF2B5EF4-FFF2-40B4-BE49-F238E27FC236}">
                <a16:creationId xmlns:a16="http://schemas.microsoft.com/office/drawing/2014/main" id="{361C4836-D000-4D99-9B40-5357A5115352}"/>
              </a:ext>
            </a:extLst>
          </p:cNvPr>
          <p:cNvSpPr txBox="1"/>
          <p:nvPr/>
        </p:nvSpPr>
        <p:spPr>
          <a:xfrm>
            <a:off x="3631811" y="1861313"/>
            <a:ext cx="4555757" cy="2062103"/>
          </a:xfrm>
          <a:prstGeom prst="rect">
            <a:avLst/>
          </a:prstGeom>
          <a:noFill/>
        </p:spPr>
        <p:txBody>
          <a:bodyPr wrap="square" rtlCol="0">
            <a:spAutoFit/>
          </a:bodyPr>
          <a:lstStyle/>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5" action="ppaction://hlinksldjump">
                  <a:extLst>
                    <a:ext uri="{A12FA001-AC4F-418D-AE19-62706E023703}">
                      <ahyp:hlinkClr xmlns:ahyp="http://schemas.microsoft.com/office/drawing/2018/hyperlinkcolor" val="tx"/>
                    </a:ext>
                  </a:extLst>
                </a:hlinkClick>
              </a:rPr>
              <a:t>¿Cómo ingresar al Módulo?</a:t>
            </a:r>
            <a:endParaRPr lang="es-MX" sz="1600" b="1" dirty="0">
              <a:solidFill>
                <a:schemeClr val="bg1"/>
              </a:solidFill>
              <a:latin typeface="Fira Sans" panose="020B0503050000020004" pitchFamily="34" charset="0"/>
            </a:endParaRP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6" action="ppaction://hlinksldjump">
                  <a:extLst>
                    <a:ext uri="{A12FA001-AC4F-418D-AE19-62706E023703}">
                      <ahyp:hlinkClr xmlns:ahyp="http://schemas.microsoft.com/office/drawing/2018/hyperlinkcolor" val="tx"/>
                    </a:ext>
                  </a:extLst>
                </a:hlinkClick>
              </a:rPr>
              <a:t>Crear Reporte de la Queja</a:t>
            </a:r>
            <a:r>
              <a:rPr lang="es-MX" sz="1600" b="1" dirty="0">
                <a:solidFill>
                  <a:schemeClr val="bg1"/>
                </a:solidFill>
                <a:latin typeface="Fira Sans" panose="020B0503050000020004" pitchFamily="34" charset="0"/>
              </a:rPr>
              <a:t>.</a:t>
            </a: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7" action="ppaction://hlinksldjump">
                  <a:extLst>
                    <a:ext uri="{A12FA001-AC4F-418D-AE19-62706E023703}">
                      <ahyp:hlinkClr xmlns:ahyp="http://schemas.microsoft.com/office/drawing/2018/hyperlinkcolor" val="tx"/>
                    </a:ext>
                  </a:extLst>
                </a:hlinkClick>
              </a:rPr>
              <a:t>Registro de Queja</a:t>
            </a:r>
            <a:endParaRPr lang="es-MX" sz="1600" b="1" dirty="0">
              <a:solidFill>
                <a:schemeClr val="bg1"/>
              </a:solidFill>
              <a:latin typeface="Fira Sans" panose="020B0503050000020004" pitchFamily="34" charset="0"/>
            </a:endParaRP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8" action="ppaction://hlinksldjump">
                  <a:extLst>
                    <a:ext uri="{A12FA001-AC4F-418D-AE19-62706E023703}">
                      <ahyp:hlinkClr xmlns:ahyp="http://schemas.microsoft.com/office/drawing/2018/hyperlinkcolor" val="tx"/>
                    </a:ext>
                  </a:extLst>
                </a:hlinkClick>
              </a:rPr>
              <a:t>Análisis inicial de Queja.</a:t>
            </a:r>
            <a:endParaRPr lang="es-MX" sz="1600" b="1" dirty="0">
              <a:solidFill>
                <a:schemeClr val="bg1"/>
              </a:solidFill>
              <a:latin typeface="Fira Sans" panose="020B0503050000020004" pitchFamily="34" charset="0"/>
            </a:endParaRP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9" action="ppaction://hlinksldjump">
                  <a:extLst>
                    <a:ext uri="{A12FA001-AC4F-418D-AE19-62706E023703}">
                      <ahyp:hlinkClr xmlns:ahyp="http://schemas.microsoft.com/office/drawing/2018/hyperlinkcolor" val="tx"/>
                    </a:ext>
                  </a:extLst>
                </a:hlinkClick>
              </a:rPr>
              <a:t>Atención de Queja</a:t>
            </a:r>
            <a:r>
              <a:rPr lang="es-MX" sz="1600" b="1" dirty="0">
                <a:solidFill>
                  <a:schemeClr val="bg1"/>
                </a:solidFill>
                <a:latin typeface="Fira Sans" panose="020B0503050000020004" pitchFamily="34" charset="0"/>
              </a:rPr>
              <a:t>.</a:t>
            </a: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10" action="ppaction://hlinksldjump">
                  <a:extLst>
                    <a:ext uri="{A12FA001-AC4F-418D-AE19-62706E023703}">
                      <ahyp:hlinkClr xmlns:ahyp="http://schemas.microsoft.com/office/drawing/2018/hyperlinkcolor" val="tx"/>
                    </a:ext>
                  </a:extLst>
                </a:hlinkClick>
              </a:rPr>
              <a:t>Cierre de Queja</a:t>
            </a:r>
            <a:r>
              <a:rPr lang="es-MX" sz="1600" b="1" dirty="0">
                <a:solidFill>
                  <a:schemeClr val="bg1"/>
                </a:solidFill>
                <a:latin typeface="Fira Sans" panose="020B0503050000020004" pitchFamily="34" charset="0"/>
              </a:rPr>
              <a:t>.</a:t>
            </a: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11" action="ppaction://hlinksldjump">
                  <a:extLst>
                    <a:ext uri="{A12FA001-AC4F-418D-AE19-62706E023703}">
                      <ahyp:hlinkClr xmlns:ahyp="http://schemas.microsoft.com/office/drawing/2018/hyperlinkcolor" val="tx"/>
                    </a:ext>
                  </a:extLst>
                </a:hlinkClick>
              </a:rPr>
              <a:t>Solicitud de Acciones Correctivas.</a:t>
            </a:r>
            <a:endParaRPr lang="es-MX" sz="1600" b="1" dirty="0">
              <a:solidFill>
                <a:schemeClr val="bg1"/>
              </a:solidFill>
              <a:latin typeface="Fira Sans" panose="020B0503050000020004" pitchFamily="34" charset="0"/>
            </a:endParaRPr>
          </a:p>
          <a:p>
            <a:pPr marL="285750" indent="-285750" algn="just">
              <a:buFont typeface="Wingdings" panose="05000000000000000000" pitchFamily="2" charset="2"/>
              <a:buChar char="§"/>
            </a:pPr>
            <a:r>
              <a:rPr lang="es-MX" sz="1600" b="1" dirty="0">
                <a:solidFill>
                  <a:schemeClr val="bg1"/>
                </a:solidFill>
                <a:latin typeface="Fira Sans" panose="020B0503050000020004" pitchFamily="34" charset="0"/>
                <a:hlinkClick r:id="rId12" action="ppaction://hlinksldjump">
                  <a:extLst>
                    <a:ext uri="{A12FA001-AC4F-418D-AE19-62706E023703}">
                      <ahyp:hlinkClr xmlns:ahyp="http://schemas.microsoft.com/office/drawing/2018/hyperlinkcolor" val="tx"/>
                    </a:ext>
                  </a:extLst>
                </a:hlinkClick>
              </a:rPr>
              <a:t>Dashboard</a:t>
            </a:r>
            <a:r>
              <a:rPr lang="es-MX" sz="1600" b="1" dirty="0">
                <a:solidFill>
                  <a:schemeClr val="bg1"/>
                </a:solidFill>
                <a:latin typeface="Fira Sans" panose="020B0503050000020004" pitchFamily="34" charset="0"/>
              </a:rPr>
              <a:t>.</a:t>
            </a:r>
          </a:p>
        </p:txBody>
      </p:sp>
      <p:pic>
        <p:nvPicPr>
          <p:cNvPr id="7" name="Picture 6">
            <a:extLst>
              <a:ext uri="{FF2B5EF4-FFF2-40B4-BE49-F238E27FC236}">
                <a16:creationId xmlns:a16="http://schemas.microsoft.com/office/drawing/2014/main" id="{8F9DF6F3-5CA0-AF49-AFF8-B2B75AFCD13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7725" y="350101"/>
            <a:ext cx="672347" cy="462238"/>
          </a:xfrm>
          <a:prstGeom prst="rect">
            <a:avLst/>
          </a:prstGeom>
        </p:spPr>
      </p:pic>
      <p:sp>
        <p:nvSpPr>
          <p:cNvPr id="3" name="TextBox 2">
            <a:extLst>
              <a:ext uri="{FF2B5EF4-FFF2-40B4-BE49-F238E27FC236}">
                <a16:creationId xmlns:a16="http://schemas.microsoft.com/office/drawing/2014/main" id="{0070C834-0E8C-904D-879C-ABFFB83EBB1B}"/>
              </a:ext>
            </a:extLst>
          </p:cNvPr>
          <p:cNvSpPr txBox="1"/>
          <p:nvPr/>
        </p:nvSpPr>
        <p:spPr>
          <a:xfrm>
            <a:off x="5370919" y="534436"/>
            <a:ext cx="1077539" cy="523220"/>
          </a:xfrm>
          <a:prstGeom prst="rect">
            <a:avLst/>
          </a:prstGeom>
          <a:noFill/>
        </p:spPr>
        <p:txBody>
          <a:bodyPr wrap="none" rtlCol="0">
            <a:spAutoFit/>
          </a:bodyPr>
          <a:lstStyle/>
          <a:p>
            <a:pPr algn="ctr"/>
            <a:r>
              <a:rPr lang="es-ES_tradnl" sz="2800" b="1" dirty="0">
                <a:solidFill>
                  <a:schemeClr val="bg1"/>
                </a:solidFill>
                <a:latin typeface="Fira Sans" panose="020B0503050000020004" pitchFamily="34" charset="0"/>
              </a:rPr>
              <a:t>Menú</a:t>
            </a:r>
          </a:p>
        </p:txBody>
      </p:sp>
      <p:cxnSp>
        <p:nvCxnSpPr>
          <p:cNvPr id="11" name="Straight Connector 10">
            <a:extLst>
              <a:ext uri="{FF2B5EF4-FFF2-40B4-BE49-F238E27FC236}">
                <a16:creationId xmlns:a16="http://schemas.microsoft.com/office/drawing/2014/main" id="{AEC621CE-8640-494D-B3DC-38DE84C8B0CA}"/>
              </a:ext>
            </a:extLst>
          </p:cNvPr>
          <p:cNvCxnSpPr>
            <a:cxnSpLocks/>
          </p:cNvCxnSpPr>
          <p:nvPr/>
        </p:nvCxnSpPr>
        <p:spPr>
          <a:xfrm>
            <a:off x="3631811" y="1176100"/>
            <a:ext cx="455575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1F50AF-2A09-F44B-A7A0-90324DF41CFF}"/>
              </a:ext>
            </a:extLst>
          </p:cNvPr>
          <p:cNvCxnSpPr>
            <a:cxnSpLocks/>
          </p:cNvCxnSpPr>
          <p:nvPr/>
        </p:nvCxnSpPr>
        <p:spPr>
          <a:xfrm>
            <a:off x="3631811" y="4880332"/>
            <a:ext cx="455575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2AF2AE8-930C-DF42-97D6-2D2B07ABE28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108411" y="5822066"/>
            <a:ext cx="775749" cy="775749"/>
          </a:xfrm>
          <a:prstGeom prst="rect">
            <a:avLst/>
          </a:prstGeom>
        </p:spPr>
      </p:pic>
      <p:sp>
        <p:nvSpPr>
          <p:cNvPr id="20" name="TextBox 5">
            <a:extLst>
              <a:ext uri="{FF2B5EF4-FFF2-40B4-BE49-F238E27FC236}">
                <a16:creationId xmlns:a16="http://schemas.microsoft.com/office/drawing/2014/main" id="{6A3C392D-3680-4740-ACA7-6DC6B86EBC07}"/>
              </a:ext>
            </a:extLst>
          </p:cNvPr>
          <p:cNvSpPr txBox="1"/>
          <p:nvPr/>
        </p:nvSpPr>
        <p:spPr>
          <a:xfrm>
            <a:off x="4001954" y="6473486"/>
            <a:ext cx="3815468" cy="215444"/>
          </a:xfrm>
          <a:prstGeom prst="rect">
            <a:avLst/>
          </a:prstGeom>
          <a:noFill/>
        </p:spPr>
        <p:txBody>
          <a:bodyPr wrap="none" rtlCol="0">
            <a:spAutoFit/>
          </a:bodyPr>
          <a:lstStyle/>
          <a:p>
            <a:pPr algn="r"/>
            <a:r>
              <a:rPr lang="es-ES_tradnl" sz="800" b="1" spc="300" dirty="0">
                <a:solidFill>
                  <a:schemeClr val="bg1">
                    <a:lumMod val="95000"/>
                  </a:schemeClr>
                </a:solidFill>
                <a:latin typeface="Fira Sans Light" panose="020B0403050000020004" pitchFamily="34" charset="0"/>
              </a:rPr>
              <a:t>SISTEMA DE GESTIÓN NORMATIVO - </a:t>
            </a:r>
            <a:r>
              <a:rPr lang="es-ES_tradnl" sz="800" b="1" spc="300" dirty="0">
                <a:solidFill>
                  <a:schemeClr val="bg1">
                    <a:lumMod val="95000"/>
                  </a:schemeClr>
                </a:solidFill>
                <a:latin typeface="Fira Sans" panose="020B0503050000020004" pitchFamily="34" charset="0"/>
              </a:rPr>
              <a:t>TABANTAJ</a:t>
            </a:r>
          </a:p>
        </p:txBody>
      </p:sp>
      <p:pic>
        <p:nvPicPr>
          <p:cNvPr id="14" name="Gráfico 13" descr="Hogar con relleno sólido">
            <a:hlinkClick r:id="rId15" action="ppaction://hlinksldjump"/>
            <a:extLst>
              <a:ext uri="{FF2B5EF4-FFF2-40B4-BE49-F238E27FC236}">
                <a16:creationId xmlns:a16="http://schemas.microsoft.com/office/drawing/2014/main" id="{90A71C95-8F7E-4972-862A-5F16B6F6EE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30368" y="549830"/>
            <a:ext cx="457200" cy="457200"/>
          </a:xfrm>
          <a:prstGeom prst="rect">
            <a:avLst/>
          </a:prstGeom>
        </p:spPr>
      </p:pic>
      <p:sp>
        <p:nvSpPr>
          <p:cNvPr id="16" name="CuadroTexto 15">
            <a:extLst>
              <a:ext uri="{FF2B5EF4-FFF2-40B4-BE49-F238E27FC236}">
                <a16:creationId xmlns:a16="http://schemas.microsoft.com/office/drawing/2014/main" id="{EAA34F00-38CD-4200-BF0C-B12ADD28BED2}"/>
              </a:ext>
            </a:extLst>
          </p:cNvPr>
          <p:cNvSpPr txBox="1"/>
          <p:nvPr/>
        </p:nvSpPr>
        <p:spPr>
          <a:xfrm>
            <a:off x="3564768" y="1345171"/>
            <a:ext cx="4394200" cy="338554"/>
          </a:xfrm>
          <a:prstGeom prst="rect">
            <a:avLst/>
          </a:prstGeom>
          <a:noFill/>
        </p:spPr>
        <p:txBody>
          <a:bodyPr wrap="square">
            <a:spAutoFit/>
          </a:bodyPr>
          <a:lstStyle/>
          <a:p>
            <a:r>
              <a:rPr lang="es-MX" sz="1600" dirty="0">
                <a:solidFill>
                  <a:prstClr val="white"/>
                </a:solidFill>
                <a:latin typeface="Fira Sans" panose="020B0503050000020004" pitchFamily="34" charset="0"/>
              </a:rPr>
              <a:t>Da clic en el apartado que deseas consultar:</a:t>
            </a:r>
            <a:endParaRPr lang="es-MX" dirty="0"/>
          </a:p>
        </p:txBody>
      </p:sp>
    </p:spTree>
    <p:extLst>
      <p:ext uri="{BB962C8B-B14F-4D97-AF65-F5344CB8AC3E}">
        <p14:creationId xmlns:p14="http://schemas.microsoft.com/office/powerpoint/2010/main" val="1701470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6689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2B5F3D50-1A04-4813-9188-42D8585B3446}"/>
              </a:ext>
            </a:extLst>
          </p:cNvPr>
          <p:cNvSpPr/>
          <p:nvPr/>
        </p:nvSpPr>
        <p:spPr>
          <a:xfrm flipV="1">
            <a:off x="4042171" y="3066745"/>
            <a:ext cx="1365122"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6751AC6E-1BAB-4EC9-88A0-A6C75366CE65}"/>
              </a:ext>
            </a:extLst>
          </p:cNvPr>
          <p:cNvSpPr/>
          <p:nvPr/>
        </p:nvSpPr>
        <p:spPr>
          <a:xfrm flipV="1">
            <a:off x="8075735" y="4172821"/>
            <a:ext cx="800495"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Bocadillo: rectángulo con esquinas redondeadas 32">
            <a:extLst>
              <a:ext uri="{FF2B5EF4-FFF2-40B4-BE49-F238E27FC236}">
                <a16:creationId xmlns:a16="http://schemas.microsoft.com/office/drawing/2014/main" id="{0E0E1AEF-E503-4806-9B74-05CAB496BD31}"/>
              </a:ext>
            </a:extLst>
          </p:cNvPr>
          <p:cNvSpPr/>
          <p:nvPr/>
        </p:nvSpPr>
        <p:spPr>
          <a:xfrm>
            <a:off x="4699740" y="2038382"/>
            <a:ext cx="2116899" cy="75108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Fira Sans Book" panose="020B0503050000020004" pitchFamily="34" charset="0"/>
              </a:rPr>
              <a:t>Finalmente se guarda la queja.</a:t>
            </a:r>
            <a:endParaRPr lang="es-MX" sz="1400" dirty="0">
              <a:solidFill>
                <a:schemeClr val="lt1"/>
              </a:solidFill>
              <a:latin typeface="Fira Sans Book" panose="020B0503050000020004" pitchFamily="34" charset="0"/>
            </a:endParaRPr>
          </a:p>
        </p:txBody>
      </p:sp>
      <p:pic>
        <p:nvPicPr>
          <p:cNvPr id="8" name="Imagen 7">
            <a:extLst>
              <a:ext uri="{FF2B5EF4-FFF2-40B4-BE49-F238E27FC236}">
                <a16:creationId xmlns:a16="http://schemas.microsoft.com/office/drawing/2014/main" id="{96DC8C77-3ED9-4D75-94B7-830AE4B99326}"/>
              </a:ext>
            </a:extLst>
          </p:cNvPr>
          <p:cNvPicPr>
            <a:picLocks noChangeAspect="1"/>
          </p:cNvPicPr>
          <p:nvPr/>
        </p:nvPicPr>
        <p:blipFill>
          <a:blip r:embed="rId8"/>
          <a:stretch>
            <a:fillRect/>
          </a:stretch>
        </p:blipFill>
        <p:spPr>
          <a:xfrm>
            <a:off x="2957792" y="1354481"/>
            <a:ext cx="6492306" cy="3650140"/>
          </a:xfrm>
          <a:prstGeom prst="rect">
            <a:avLst/>
          </a:prstGeom>
        </p:spPr>
      </p:pic>
      <p:sp>
        <p:nvSpPr>
          <p:cNvPr id="29" name="TextBox 2">
            <a:extLst>
              <a:ext uri="{FF2B5EF4-FFF2-40B4-BE49-F238E27FC236}">
                <a16:creationId xmlns:a16="http://schemas.microsoft.com/office/drawing/2014/main" id="{952404BB-E7AB-9B7D-7B10-C76ED7CBEA1F}"/>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Atención de la Queja</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
        <p:nvSpPr>
          <p:cNvPr id="26" name="Bocadillo: rectángulo con esquinas redondeadas 25">
            <a:extLst>
              <a:ext uri="{FF2B5EF4-FFF2-40B4-BE49-F238E27FC236}">
                <a16:creationId xmlns:a16="http://schemas.microsoft.com/office/drawing/2014/main" id="{7D862662-4A4A-3AAD-DEBF-5A1DB9F16D87}"/>
              </a:ext>
            </a:extLst>
          </p:cNvPr>
          <p:cNvSpPr/>
          <p:nvPr/>
        </p:nvSpPr>
        <p:spPr>
          <a:xfrm>
            <a:off x="128409" y="3397547"/>
            <a:ext cx="2347906" cy="1005500"/>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En la parte superior del formulario se encuentra el número de ticket de la queja, el título corto y la descripción.</a:t>
            </a:r>
            <a:endParaRPr lang="es-MX" sz="1200" dirty="0">
              <a:solidFill>
                <a:schemeClr val="lt1"/>
              </a:solidFill>
              <a:latin typeface="Fira Sans Book" panose="020B0503050000020004" pitchFamily="34" charset="0"/>
            </a:endParaRPr>
          </a:p>
        </p:txBody>
      </p:sp>
      <p:cxnSp>
        <p:nvCxnSpPr>
          <p:cNvPr id="28" name="Conector: angular 27">
            <a:extLst>
              <a:ext uri="{FF2B5EF4-FFF2-40B4-BE49-F238E27FC236}">
                <a16:creationId xmlns:a16="http://schemas.microsoft.com/office/drawing/2014/main" id="{B029682A-C510-A54A-7E3B-072D94DB8682}"/>
              </a:ext>
            </a:extLst>
          </p:cNvPr>
          <p:cNvCxnSpPr>
            <a:cxnSpLocks/>
            <a:stCxn id="26" idx="3"/>
          </p:cNvCxnSpPr>
          <p:nvPr/>
        </p:nvCxnSpPr>
        <p:spPr>
          <a:xfrm flipV="1">
            <a:off x="2476315" y="2467104"/>
            <a:ext cx="1870900" cy="1433193"/>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8" name="Conector: angular 47">
            <a:extLst>
              <a:ext uri="{FF2B5EF4-FFF2-40B4-BE49-F238E27FC236}">
                <a16:creationId xmlns:a16="http://schemas.microsoft.com/office/drawing/2014/main" id="{2946AE39-B592-2439-F07D-FF798D15B86A}"/>
              </a:ext>
            </a:extLst>
          </p:cNvPr>
          <p:cNvCxnSpPr>
            <a:cxnSpLocks/>
          </p:cNvCxnSpPr>
          <p:nvPr/>
        </p:nvCxnSpPr>
        <p:spPr>
          <a:xfrm rot="10800000" flipV="1">
            <a:off x="5027330" y="2904728"/>
            <a:ext cx="5238207" cy="33612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9" name="Bocadillo: rectángulo con esquinas redondeadas 48">
            <a:extLst>
              <a:ext uri="{FF2B5EF4-FFF2-40B4-BE49-F238E27FC236}">
                <a16:creationId xmlns:a16="http://schemas.microsoft.com/office/drawing/2014/main" id="{E899607E-ED6C-E02D-BC64-03785BB3BB51}"/>
              </a:ext>
            </a:extLst>
          </p:cNvPr>
          <p:cNvSpPr/>
          <p:nvPr/>
        </p:nvSpPr>
        <p:spPr>
          <a:xfrm>
            <a:off x="9741698" y="2068290"/>
            <a:ext cx="2347906" cy="135552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Seleccione si realizará una acción inmediata o no, en caso de dar clic en “Sí”  visualizará el campo ¿</a:t>
            </a:r>
            <a:r>
              <a:rPr lang="es-ES" sz="1200" dirty="0" err="1">
                <a:latin typeface="Fira Sans Book" panose="020B0503050000020004" pitchFamily="34" charset="0"/>
              </a:rPr>
              <a:t>Cúal</a:t>
            </a:r>
            <a:r>
              <a:rPr lang="es-ES" sz="1200" dirty="0">
                <a:latin typeface="Fira Sans Book" panose="020B0503050000020004" pitchFamily="34" charset="0"/>
              </a:rPr>
              <a:t>?, responda la pregunta de acuerdo al proceso que llevará a cabo.</a:t>
            </a:r>
            <a:endParaRPr lang="es-MX" sz="1200" dirty="0">
              <a:solidFill>
                <a:schemeClr val="lt1"/>
              </a:solidFill>
              <a:latin typeface="Fira Sans Book" panose="020B0503050000020004" pitchFamily="34" charset="0"/>
            </a:endParaRPr>
          </a:p>
        </p:txBody>
      </p:sp>
      <p:cxnSp>
        <p:nvCxnSpPr>
          <p:cNvPr id="50" name="Conector: angular 49">
            <a:extLst>
              <a:ext uri="{FF2B5EF4-FFF2-40B4-BE49-F238E27FC236}">
                <a16:creationId xmlns:a16="http://schemas.microsoft.com/office/drawing/2014/main" id="{5A783551-52FD-1DE1-0476-5834710CE642}"/>
              </a:ext>
            </a:extLst>
          </p:cNvPr>
          <p:cNvCxnSpPr>
            <a:cxnSpLocks/>
          </p:cNvCxnSpPr>
          <p:nvPr/>
        </p:nvCxnSpPr>
        <p:spPr>
          <a:xfrm rot="10800000">
            <a:off x="6346817" y="4126119"/>
            <a:ext cx="4099452" cy="443643"/>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51" name="Bocadillo: rectángulo con esquinas redondeadas 50">
            <a:extLst>
              <a:ext uri="{FF2B5EF4-FFF2-40B4-BE49-F238E27FC236}">
                <a16:creationId xmlns:a16="http://schemas.microsoft.com/office/drawing/2014/main" id="{63A1AEFE-52F0-5ADD-FCC7-0C33995ECE05}"/>
              </a:ext>
            </a:extLst>
          </p:cNvPr>
          <p:cNvSpPr/>
          <p:nvPr/>
        </p:nvSpPr>
        <p:spPr>
          <a:xfrm>
            <a:off x="9761256" y="4106746"/>
            <a:ext cx="2347906" cy="78798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Agregue las acciones que realizará para la resolución de la queja.</a:t>
            </a:r>
            <a:endParaRPr lang="es-MX" sz="1200" dirty="0">
              <a:solidFill>
                <a:schemeClr val="lt1"/>
              </a:solidFill>
              <a:latin typeface="Fira Sans Book" panose="020B0503050000020004" pitchFamily="34" charset="0"/>
            </a:endParaRPr>
          </a:p>
        </p:txBody>
      </p:sp>
      <p:sp>
        <p:nvSpPr>
          <p:cNvPr id="52" name="Rectángulo 51">
            <a:extLst>
              <a:ext uri="{FF2B5EF4-FFF2-40B4-BE49-F238E27FC236}">
                <a16:creationId xmlns:a16="http://schemas.microsoft.com/office/drawing/2014/main" id="{C0D925DC-2A2D-E1C1-8B58-9A3CEDFE10F3}"/>
              </a:ext>
            </a:extLst>
          </p:cNvPr>
          <p:cNvSpPr/>
          <p:nvPr/>
        </p:nvSpPr>
        <p:spPr>
          <a:xfrm>
            <a:off x="2954529"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3" name="Conector: angular 52">
            <a:extLst>
              <a:ext uri="{FF2B5EF4-FFF2-40B4-BE49-F238E27FC236}">
                <a16:creationId xmlns:a16="http://schemas.microsoft.com/office/drawing/2014/main" id="{456EC452-3147-844E-EB21-1147467809D1}"/>
              </a:ext>
            </a:extLst>
          </p:cNvPr>
          <p:cNvCxnSpPr>
            <a:cxnSpLocks/>
          </p:cNvCxnSpPr>
          <p:nvPr/>
        </p:nvCxnSpPr>
        <p:spPr>
          <a:xfrm rot="16200000" flipH="1">
            <a:off x="3217755" y="943675"/>
            <a:ext cx="228711" cy="1986184"/>
          </a:xfrm>
          <a:prstGeom prst="bentConnector4">
            <a:avLst>
              <a:gd name="adj1" fmla="val 99951"/>
              <a:gd name="adj2" fmla="val 55276"/>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54" name="Picture 2">
            <a:extLst>
              <a:ext uri="{FF2B5EF4-FFF2-40B4-BE49-F238E27FC236}">
                <a16:creationId xmlns:a16="http://schemas.microsoft.com/office/drawing/2014/main" id="{357A0622-EE7A-8C67-7CB0-4E9D9930F37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2990302" y="478350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55" name="Rectángulo 54">
            <a:extLst>
              <a:ext uri="{FF2B5EF4-FFF2-40B4-BE49-F238E27FC236}">
                <a16:creationId xmlns:a16="http://schemas.microsoft.com/office/drawing/2014/main" id="{70ADF244-79E0-EA6D-5472-3F6A3F299074}"/>
              </a:ext>
            </a:extLst>
          </p:cNvPr>
          <p:cNvSpPr/>
          <p:nvPr/>
        </p:nvSpPr>
        <p:spPr>
          <a:xfrm>
            <a:off x="3737156" y="477745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Rectángulo 55">
            <a:extLst>
              <a:ext uri="{FF2B5EF4-FFF2-40B4-BE49-F238E27FC236}">
                <a16:creationId xmlns:a16="http://schemas.microsoft.com/office/drawing/2014/main" id="{DA8AF910-E2D7-C50D-2BE2-F6AA5AEA39B9}"/>
              </a:ext>
            </a:extLst>
          </p:cNvPr>
          <p:cNvSpPr/>
          <p:nvPr/>
        </p:nvSpPr>
        <p:spPr>
          <a:xfrm>
            <a:off x="5772176" y="477745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7" name="Bocadillo: rectángulo con esquinas redondeadas 56">
            <a:extLst>
              <a:ext uri="{FF2B5EF4-FFF2-40B4-BE49-F238E27FC236}">
                <a16:creationId xmlns:a16="http://schemas.microsoft.com/office/drawing/2014/main" id="{01AEABCF-C282-B1D8-B8D0-15297F0CFBC7}"/>
              </a:ext>
            </a:extLst>
          </p:cNvPr>
          <p:cNvSpPr/>
          <p:nvPr/>
        </p:nvSpPr>
        <p:spPr>
          <a:xfrm>
            <a:off x="191085" y="1338054"/>
            <a:ext cx="2347906" cy="110619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En caso de ser el responsable de la atención de la queja, no podrá ingresar a las otras pestañas por lo que la vista del formulario será la siguiente.</a:t>
            </a:r>
            <a:endParaRPr lang="es-MX" sz="1200" dirty="0">
              <a:solidFill>
                <a:schemeClr val="lt1"/>
              </a:solidFill>
              <a:latin typeface="Fira Sans Book" panose="020B0503050000020004" pitchFamily="34" charset="0"/>
            </a:endParaRPr>
          </a:p>
        </p:txBody>
      </p:sp>
      <p:pic>
        <p:nvPicPr>
          <p:cNvPr id="42" name="Gráfico 41" descr="Icono de menú de hamburguesa con relleno sólido">
            <a:hlinkClick r:id="rId10" action="ppaction://hlinksldjump"/>
            <a:extLst>
              <a:ext uri="{FF2B5EF4-FFF2-40B4-BE49-F238E27FC236}">
                <a16:creationId xmlns:a16="http://schemas.microsoft.com/office/drawing/2014/main" id="{0B7CF468-5980-8FF7-267D-0C120EB21A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310397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15">
            <a:extLst>
              <a:ext uri="{FF2B5EF4-FFF2-40B4-BE49-F238E27FC236}">
                <a16:creationId xmlns:a16="http://schemas.microsoft.com/office/drawing/2014/main" id="{67AF56F4-E9DC-D920-8971-55D97A639C29}"/>
              </a:ext>
            </a:extLst>
          </p:cNvPr>
          <p:cNvSpPr/>
          <p:nvPr/>
        </p:nvSpPr>
        <p:spPr>
          <a:xfrm>
            <a:off x="14181" y="139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2662516" y="1336047"/>
            <a:ext cx="3246154" cy="3397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87589"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2B5F3D50-1A04-4813-9188-42D8585B3446}"/>
              </a:ext>
            </a:extLst>
          </p:cNvPr>
          <p:cNvSpPr/>
          <p:nvPr/>
        </p:nvSpPr>
        <p:spPr>
          <a:xfrm flipV="1">
            <a:off x="4042171" y="3066745"/>
            <a:ext cx="1365122"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6751AC6E-1BAB-4EC9-88A0-A6C75366CE65}"/>
              </a:ext>
            </a:extLst>
          </p:cNvPr>
          <p:cNvSpPr/>
          <p:nvPr/>
        </p:nvSpPr>
        <p:spPr>
          <a:xfrm flipV="1">
            <a:off x="8075735" y="4172821"/>
            <a:ext cx="800495"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a:extLst>
              <a:ext uri="{FF2B5EF4-FFF2-40B4-BE49-F238E27FC236}">
                <a16:creationId xmlns:a16="http://schemas.microsoft.com/office/drawing/2014/main" id="{0C41BFF1-071D-4853-8DC0-F887FEC0C6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1" r="-432"/>
          <a:stretch/>
        </p:blipFill>
        <p:spPr bwMode="auto">
          <a:xfrm>
            <a:off x="2941196" y="1361916"/>
            <a:ext cx="6502700" cy="365192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2B81C7A4-34CA-9ECC-3D04-AF323C2CCE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2883447" y="483546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72" name="Rectángulo 71">
            <a:extLst>
              <a:ext uri="{FF2B5EF4-FFF2-40B4-BE49-F238E27FC236}">
                <a16:creationId xmlns:a16="http://schemas.microsoft.com/office/drawing/2014/main" id="{23E033EA-488A-DB4D-AB2E-369EEADD27D4}"/>
              </a:ext>
            </a:extLst>
          </p:cNvPr>
          <p:cNvSpPr/>
          <p:nvPr/>
        </p:nvSpPr>
        <p:spPr>
          <a:xfrm>
            <a:off x="3630301" y="4820950"/>
            <a:ext cx="1778000" cy="218757"/>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Rectángulo 72">
            <a:extLst>
              <a:ext uri="{FF2B5EF4-FFF2-40B4-BE49-F238E27FC236}">
                <a16:creationId xmlns:a16="http://schemas.microsoft.com/office/drawing/2014/main" id="{B7BB5946-1D01-4986-87C3-42AA21F7F0B7}"/>
              </a:ext>
            </a:extLst>
          </p:cNvPr>
          <p:cNvSpPr/>
          <p:nvPr/>
        </p:nvSpPr>
        <p:spPr>
          <a:xfrm>
            <a:off x="5665321" y="4820951"/>
            <a:ext cx="1778000" cy="242115"/>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Rectángulo 73">
            <a:extLst>
              <a:ext uri="{FF2B5EF4-FFF2-40B4-BE49-F238E27FC236}">
                <a16:creationId xmlns:a16="http://schemas.microsoft.com/office/drawing/2014/main" id="{65C99C71-9095-2912-54DC-2AE6EB42B437}"/>
              </a:ext>
            </a:extLst>
          </p:cNvPr>
          <p:cNvSpPr/>
          <p:nvPr/>
        </p:nvSpPr>
        <p:spPr>
          <a:xfrm>
            <a:off x="2867902"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5FC7C482-6363-FF29-1C01-4FF71231B022}"/>
              </a:ext>
            </a:extLst>
          </p:cNvPr>
          <p:cNvPicPr>
            <a:picLocks noChangeAspect="1"/>
          </p:cNvPicPr>
          <p:nvPr/>
        </p:nvPicPr>
        <p:blipFill rotWithShape="1">
          <a:blip r:embed="rId10"/>
          <a:srcRect l="23414" t="17324" r="3943" b="5142"/>
          <a:stretch/>
        </p:blipFill>
        <p:spPr>
          <a:xfrm>
            <a:off x="4389122" y="1988556"/>
            <a:ext cx="4877872" cy="2846910"/>
          </a:xfrm>
          <a:prstGeom prst="rect">
            <a:avLst/>
          </a:prstGeom>
        </p:spPr>
      </p:pic>
      <p:cxnSp>
        <p:nvCxnSpPr>
          <p:cNvPr id="42" name="Conector: angular 41">
            <a:extLst>
              <a:ext uri="{FF2B5EF4-FFF2-40B4-BE49-F238E27FC236}">
                <a16:creationId xmlns:a16="http://schemas.microsoft.com/office/drawing/2014/main" id="{1C8C4C8B-5404-7B4D-F71B-58B9DDC57F98}"/>
              </a:ext>
            </a:extLst>
          </p:cNvPr>
          <p:cNvCxnSpPr>
            <a:cxnSpLocks/>
          </p:cNvCxnSpPr>
          <p:nvPr/>
        </p:nvCxnSpPr>
        <p:spPr>
          <a:xfrm>
            <a:off x="2317618" y="1872565"/>
            <a:ext cx="2369600" cy="264700"/>
          </a:xfrm>
          <a:prstGeom prst="bentConnector3">
            <a:avLst>
              <a:gd name="adj1" fmla="val 82496"/>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3" name="Bocadillo: rectángulo con esquinas redondeadas 42">
            <a:extLst>
              <a:ext uri="{FF2B5EF4-FFF2-40B4-BE49-F238E27FC236}">
                <a16:creationId xmlns:a16="http://schemas.microsoft.com/office/drawing/2014/main" id="{CD6C4EBD-6E7D-C229-D531-E507127A370F}"/>
              </a:ext>
            </a:extLst>
          </p:cNvPr>
          <p:cNvSpPr/>
          <p:nvPr/>
        </p:nvSpPr>
        <p:spPr>
          <a:xfrm>
            <a:off x="217975" y="1440156"/>
            <a:ext cx="2184885" cy="77998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Añada la fecha compromiso para la resolución de la queja.</a:t>
            </a:r>
            <a:endParaRPr lang="es-MX" sz="1200" dirty="0">
              <a:solidFill>
                <a:schemeClr val="lt1"/>
              </a:solidFill>
              <a:latin typeface="Fira Sans Book" panose="020B0503050000020004" pitchFamily="34" charset="0"/>
            </a:endParaRPr>
          </a:p>
        </p:txBody>
      </p:sp>
      <p:sp>
        <p:nvSpPr>
          <p:cNvPr id="8" name="Rectángulo 7">
            <a:extLst>
              <a:ext uri="{FF2B5EF4-FFF2-40B4-BE49-F238E27FC236}">
                <a16:creationId xmlns:a16="http://schemas.microsoft.com/office/drawing/2014/main" id="{D7B9FB4B-A094-8219-5259-C7F16C9D2A0A}"/>
              </a:ext>
            </a:extLst>
          </p:cNvPr>
          <p:cNvSpPr/>
          <p:nvPr/>
        </p:nvSpPr>
        <p:spPr>
          <a:xfrm>
            <a:off x="8210350" y="4598761"/>
            <a:ext cx="989965" cy="215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6" name="Conector: angular 45">
            <a:extLst>
              <a:ext uri="{FF2B5EF4-FFF2-40B4-BE49-F238E27FC236}">
                <a16:creationId xmlns:a16="http://schemas.microsoft.com/office/drawing/2014/main" id="{F6AFA203-2D28-9F4A-94CF-059A76E9C70F}"/>
              </a:ext>
            </a:extLst>
          </p:cNvPr>
          <p:cNvCxnSpPr>
            <a:cxnSpLocks/>
          </p:cNvCxnSpPr>
          <p:nvPr/>
        </p:nvCxnSpPr>
        <p:spPr>
          <a:xfrm rot="10800000" flipV="1">
            <a:off x="8264144" y="4531067"/>
            <a:ext cx="2004913" cy="163820"/>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7" name="Bocadillo: rectángulo con esquinas redondeadas 46">
            <a:extLst>
              <a:ext uri="{FF2B5EF4-FFF2-40B4-BE49-F238E27FC236}">
                <a16:creationId xmlns:a16="http://schemas.microsoft.com/office/drawing/2014/main" id="{4890CEF5-2A75-2C18-72E7-3ABCC744C1CD}"/>
              </a:ext>
            </a:extLst>
          </p:cNvPr>
          <p:cNvSpPr/>
          <p:nvPr/>
        </p:nvSpPr>
        <p:spPr>
          <a:xfrm>
            <a:off x="9761256" y="4106746"/>
            <a:ext cx="2347906" cy="78798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De clic en el botón “Guardar” e ingrese nuevamente cuando desee cerrar la queja.</a:t>
            </a:r>
            <a:endParaRPr lang="es-MX" sz="1200" dirty="0">
              <a:solidFill>
                <a:schemeClr val="lt1"/>
              </a:solidFill>
              <a:latin typeface="Fira Sans Book" panose="020B0503050000020004" pitchFamily="34" charset="0"/>
            </a:endParaRPr>
          </a:p>
        </p:txBody>
      </p:sp>
      <p:pic>
        <p:nvPicPr>
          <p:cNvPr id="48" name="Gráfico 47" descr="Icono de menú de hamburguesa con relleno sólido">
            <a:hlinkClick r:id="rId11" action="ppaction://hlinksldjump"/>
            <a:extLst>
              <a:ext uri="{FF2B5EF4-FFF2-40B4-BE49-F238E27FC236}">
                <a16:creationId xmlns:a16="http://schemas.microsoft.com/office/drawing/2014/main" id="{C175FD53-1DC7-3789-75D5-23804F7DB4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533692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63636"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ángulo 28">
            <a:extLst>
              <a:ext uri="{FF2B5EF4-FFF2-40B4-BE49-F238E27FC236}">
                <a16:creationId xmlns:a16="http://schemas.microsoft.com/office/drawing/2014/main" id="{94B201B0-C7B6-AFF5-C75D-C87620D2C74E}"/>
              </a:ext>
            </a:extLst>
          </p:cNvPr>
          <p:cNvSpPr/>
          <p:nvPr/>
        </p:nvSpPr>
        <p:spPr>
          <a:xfrm>
            <a:off x="4234490" y="1282163"/>
            <a:ext cx="6443477" cy="367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Imagen 32">
            <a:extLst>
              <a:ext uri="{FF2B5EF4-FFF2-40B4-BE49-F238E27FC236}">
                <a16:creationId xmlns:a16="http://schemas.microsoft.com/office/drawing/2014/main" id="{8F76DDB4-02ED-61A8-44BD-6C2E9713DE3E}"/>
              </a:ext>
            </a:extLst>
          </p:cNvPr>
          <p:cNvPicPr>
            <a:picLocks noChangeAspect="1"/>
          </p:cNvPicPr>
          <p:nvPr/>
        </p:nvPicPr>
        <p:blipFill rotWithShape="1">
          <a:blip r:embed="rId8"/>
          <a:srcRect l="51180" t="30817" r="27688" b="15283"/>
          <a:stretch/>
        </p:blipFill>
        <p:spPr>
          <a:xfrm>
            <a:off x="6197287" y="1316944"/>
            <a:ext cx="2562304" cy="3640376"/>
          </a:xfrm>
          <a:prstGeom prst="rect">
            <a:avLst/>
          </a:prstGeom>
        </p:spPr>
      </p:pic>
      <p:sp>
        <p:nvSpPr>
          <p:cNvPr id="22" name="CuadroTexto 10">
            <a:extLst>
              <a:ext uri="{FF2B5EF4-FFF2-40B4-BE49-F238E27FC236}">
                <a16:creationId xmlns:a16="http://schemas.microsoft.com/office/drawing/2014/main" id="{6EBCC8A6-1E2D-E7FF-F707-90C45DCB8780}"/>
              </a:ext>
            </a:extLst>
          </p:cNvPr>
          <p:cNvSpPr txBox="1"/>
          <p:nvPr/>
        </p:nvSpPr>
        <p:spPr>
          <a:xfrm>
            <a:off x="324000" y="943088"/>
            <a:ext cx="3545355" cy="1877437"/>
          </a:xfrm>
          <a:prstGeom prst="rect">
            <a:avLst/>
          </a:prstGeom>
          <a:noFill/>
        </p:spPr>
        <p:txBody>
          <a:bodyPr wrap="square">
            <a:spAutoFit/>
          </a:bodyPr>
          <a:lstStyle/>
          <a:p>
            <a:pPr algn="just">
              <a:defRPr/>
            </a:pPr>
            <a:r>
              <a:rPr kumimoji="0" lang="es-MX" b="1" i="0" u="none" strike="noStrike" kern="1200" cap="none" spc="0" normalizeH="0" baseline="0" noProof="0" dirty="0">
                <a:ln>
                  <a:noFill/>
                </a:ln>
                <a:solidFill>
                  <a:srgbClr val="0070C0"/>
                </a:solidFill>
                <a:effectLst/>
                <a:uLnTx/>
                <a:uFillTx/>
                <a:latin typeface="Fira Sans Book" panose="020B0503050000020004"/>
              </a:rPr>
              <a:t>Correo Electrónico: </a:t>
            </a:r>
            <a:r>
              <a:rPr kumimoji="0" lang="es-MX" b="1" i="0" u="none" strike="noStrike" kern="1200" cap="none" spc="0" normalizeH="0" baseline="0" noProof="0" dirty="0">
                <a:ln>
                  <a:noFill/>
                </a:ln>
                <a:solidFill>
                  <a:schemeClr val="accent2"/>
                </a:solidFill>
                <a:effectLst/>
                <a:uLnTx/>
                <a:uFillTx/>
                <a:latin typeface="Fira Sans Book" panose="020B0503050000020004"/>
              </a:rPr>
              <a:t>Estatus de la Atención de la Queja</a:t>
            </a: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ES" sz="1600" dirty="0">
                <a:latin typeface="Fira Sans Book" panose="020B0503050000020004" pitchFamily="34" charset="0"/>
              </a:rPr>
              <a:t>El usuario que reporta la queja recibirá un correo para notificarle que el responsable de la atención de la queja ha contestado el formulario.</a:t>
            </a:r>
          </a:p>
        </p:txBody>
      </p:sp>
      <p:pic>
        <p:nvPicPr>
          <p:cNvPr id="3" name="Imagen 2">
            <a:extLst>
              <a:ext uri="{FF2B5EF4-FFF2-40B4-BE49-F238E27FC236}">
                <a16:creationId xmlns:a16="http://schemas.microsoft.com/office/drawing/2014/main" id="{9BD7DF4A-18A0-C503-97BA-F97D5133A627}"/>
              </a:ext>
            </a:extLst>
          </p:cNvPr>
          <p:cNvPicPr>
            <a:picLocks noChangeAspect="1"/>
          </p:cNvPicPr>
          <p:nvPr/>
        </p:nvPicPr>
        <p:blipFill rotWithShape="1">
          <a:blip r:embed="rId9"/>
          <a:srcRect l="51355" t="29373" r="22848" b="16646"/>
          <a:stretch/>
        </p:blipFill>
        <p:spPr>
          <a:xfrm>
            <a:off x="6038974" y="1303819"/>
            <a:ext cx="3092760" cy="3640376"/>
          </a:xfrm>
          <a:prstGeom prst="rect">
            <a:avLst/>
          </a:prstGeom>
        </p:spPr>
      </p:pic>
      <p:cxnSp>
        <p:nvCxnSpPr>
          <p:cNvPr id="25" name="Conector: angular 24">
            <a:extLst>
              <a:ext uri="{FF2B5EF4-FFF2-40B4-BE49-F238E27FC236}">
                <a16:creationId xmlns:a16="http://schemas.microsoft.com/office/drawing/2014/main" id="{04365C89-EAEA-DFA4-7E14-08AF37D533CA}"/>
              </a:ext>
            </a:extLst>
          </p:cNvPr>
          <p:cNvCxnSpPr>
            <a:cxnSpLocks/>
          </p:cNvCxnSpPr>
          <p:nvPr/>
        </p:nvCxnSpPr>
        <p:spPr>
          <a:xfrm flipV="1">
            <a:off x="2095120" y="3724977"/>
            <a:ext cx="4755099" cy="40378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7" name="Bocadillo: rectángulo con esquinas redondeadas 26">
            <a:extLst>
              <a:ext uri="{FF2B5EF4-FFF2-40B4-BE49-F238E27FC236}">
                <a16:creationId xmlns:a16="http://schemas.microsoft.com/office/drawing/2014/main" id="{BEF5259A-FDDE-9B22-DB91-D28B88BB21B1}"/>
              </a:ext>
            </a:extLst>
          </p:cNvPr>
          <p:cNvSpPr/>
          <p:nvPr/>
        </p:nvSpPr>
        <p:spPr>
          <a:xfrm>
            <a:off x="459014" y="3616381"/>
            <a:ext cx="2184885" cy="111065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Ingrese dando clic en el botón “Revisar Queja”.</a:t>
            </a:r>
            <a:endParaRPr lang="es-MX" sz="1200" dirty="0">
              <a:solidFill>
                <a:schemeClr val="lt1"/>
              </a:solidFill>
              <a:latin typeface="Fira Sans Book" panose="020B0503050000020004" pitchFamily="34" charset="0"/>
            </a:endParaRPr>
          </a:p>
        </p:txBody>
      </p:sp>
      <p:pic>
        <p:nvPicPr>
          <p:cNvPr id="28" name="Gráfico 27" descr="Icono de menú de hamburguesa con relleno sólido">
            <a:hlinkClick r:id="rId10" action="ppaction://hlinksldjump"/>
            <a:extLst>
              <a:ext uri="{FF2B5EF4-FFF2-40B4-BE49-F238E27FC236}">
                <a16:creationId xmlns:a16="http://schemas.microsoft.com/office/drawing/2014/main" id="{29E813C4-E08C-2378-674E-1E3FD6E7C7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897361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15">
            <a:extLst>
              <a:ext uri="{FF2B5EF4-FFF2-40B4-BE49-F238E27FC236}">
                <a16:creationId xmlns:a16="http://schemas.microsoft.com/office/drawing/2014/main" id="{67AF56F4-E9DC-D920-8971-55D97A639C29}"/>
              </a:ext>
            </a:extLst>
          </p:cNvPr>
          <p:cNvSpPr/>
          <p:nvPr/>
        </p:nvSpPr>
        <p:spPr>
          <a:xfrm>
            <a:off x="14181" y="139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2662516" y="1336047"/>
            <a:ext cx="3246154" cy="33975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85970"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2B5F3D50-1A04-4813-9188-42D8585B3446}"/>
              </a:ext>
            </a:extLst>
          </p:cNvPr>
          <p:cNvSpPr/>
          <p:nvPr/>
        </p:nvSpPr>
        <p:spPr>
          <a:xfrm flipV="1">
            <a:off x="4042171" y="3066745"/>
            <a:ext cx="1365122"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6751AC6E-1BAB-4EC9-88A0-A6C75366CE65}"/>
              </a:ext>
            </a:extLst>
          </p:cNvPr>
          <p:cNvSpPr/>
          <p:nvPr/>
        </p:nvSpPr>
        <p:spPr>
          <a:xfrm flipV="1">
            <a:off x="8075735" y="4172821"/>
            <a:ext cx="800495"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a:extLst>
              <a:ext uri="{FF2B5EF4-FFF2-40B4-BE49-F238E27FC236}">
                <a16:creationId xmlns:a16="http://schemas.microsoft.com/office/drawing/2014/main" id="{0C41BFF1-071D-4853-8DC0-F887FEC0C6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1" r="-432"/>
          <a:stretch/>
        </p:blipFill>
        <p:spPr bwMode="auto">
          <a:xfrm>
            <a:off x="3181828" y="1361916"/>
            <a:ext cx="6502700" cy="3651923"/>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3" name="Conector: angular 32">
            <a:extLst>
              <a:ext uri="{FF2B5EF4-FFF2-40B4-BE49-F238E27FC236}">
                <a16:creationId xmlns:a16="http://schemas.microsoft.com/office/drawing/2014/main" id="{F6D49725-FA8E-487B-BB6D-5A44310B5351}"/>
              </a:ext>
            </a:extLst>
          </p:cNvPr>
          <p:cNvCxnSpPr>
            <a:cxnSpLocks/>
          </p:cNvCxnSpPr>
          <p:nvPr/>
        </p:nvCxnSpPr>
        <p:spPr>
          <a:xfrm flipV="1">
            <a:off x="2095120" y="3804343"/>
            <a:ext cx="2838909" cy="324415"/>
          </a:xfrm>
          <a:prstGeom prst="bentConnector3">
            <a:avLst>
              <a:gd name="adj1" fmla="val 856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66" name="Conector: angular 65">
            <a:extLst>
              <a:ext uri="{FF2B5EF4-FFF2-40B4-BE49-F238E27FC236}">
                <a16:creationId xmlns:a16="http://schemas.microsoft.com/office/drawing/2014/main" id="{5AE05520-A314-75FD-78C3-85D4D7028C61}"/>
              </a:ext>
            </a:extLst>
          </p:cNvPr>
          <p:cNvCxnSpPr>
            <a:cxnSpLocks/>
          </p:cNvCxnSpPr>
          <p:nvPr/>
        </p:nvCxnSpPr>
        <p:spPr>
          <a:xfrm>
            <a:off x="2420607" y="2533969"/>
            <a:ext cx="2486524" cy="687622"/>
          </a:xfrm>
          <a:prstGeom prst="bentConnector3">
            <a:avLst>
              <a:gd name="adj1" fmla="val 85613"/>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67" name="Bocadillo: rectángulo con esquinas redondeadas 66">
            <a:extLst>
              <a:ext uri="{FF2B5EF4-FFF2-40B4-BE49-F238E27FC236}">
                <a16:creationId xmlns:a16="http://schemas.microsoft.com/office/drawing/2014/main" id="{513A6409-2372-4BD1-4271-FA555D329C8B}"/>
              </a:ext>
            </a:extLst>
          </p:cNvPr>
          <p:cNvSpPr/>
          <p:nvPr/>
        </p:nvSpPr>
        <p:spPr>
          <a:xfrm>
            <a:off x="235722" y="3764295"/>
            <a:ext cx="2184885" cy="111065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Una vez finalizada la atención, envíe la solicitud para cerrar la queja.</a:t>
            </a:r>
            <a:endParaRPr lang="es-MX" sz="1200" dirty="0">
              <a:solidFill>
                <a:schemeClr val="lt1"/>
              </a:solidFill>
              <a:latin typeface="Fira Sans Book" panose="020B0503050000020004" pitchFamily="34" charset="0"/>
            </a:endParaRPr>
          </a:p>
        </p:txBody>
      </p:sp>
      <p:cxnSp>
        <p:nvCxnSpPr>
          <p:cNvPr id="69" name="Conector: angular 68">
            <a:extLst>
              <a:ext uri="{FF2B5EF4-FFF2-40B4-BE49-F238E27FC236}">
                <a16:creationId xmlns:a16="http://schemas.microsoft.com/office/drawing/2014/main" id="{5A07DFEA-F7C4-80A2-0D47-41477B41C7FE}"/>
              </a:ext>
            </a:extLst>
          </p:cNvPr>
          <p:cNvCxnSpPr>
            <a:cxnSpLocks/>
          </p:cNvCxnSpPr>
          <p:nvPr/>
        </p:nvCxnSpPr>
        <p:spPr>
          <a:xfrm rot="5400000">
            <a:off x="8232934" y="1398283"/>
            <a:ext cx="139961" cy="5297013"/>
          </a:xfrm>
          <a:prstGeom prst="bentConnector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70" name="Bocadillo: rectángulo con esquinas redondeadas 69">
            <a:extLst>
              <a:ext uri="{FF2B5EF4-FFF2-40B4-BE49-F238E27FC236}">
                <a16:creationId xmlns:a16="http://schemas.microsoft.com/office/drawing/2014/main" id="{E373188D-5114-2878-CD04-855FD7282616}"/>
              </a:ext>
            </a:extLst>
          </p:cNvPr>
          <p:cNvSpPr/>
          <p:nvPr/>
        </p:nvSpPr>
        <p:spPr>
          <a:xfrm>
            <a:off x="9926437" y="3642707"/>
            <a:ext cx="2184885" cy="738271"/>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Agregue comentarios en caso de ser necesarios.</a:t>
            </a:r>
            <a:endParaRPr lang="es-MX" sz="1200" dirty="0">
              <a:solidFill>
                <a:schemeClr val="lt1"/>
              </a:solidFill>
              <a:latin typeface="Fira Sans Book" panose="020B0503050000020004" pitchFamily="34" charset="0"/>
            </a:endParaRPr>
          </a:p>
        </p:txBody>
      </p:sp>
      <p:pic>
        <p:nvPicPr>
          <p:cNvPr id="71" name="Picture 2">
            <a:extLst>
              <a:ext uri="{FF2B5EF4-FFF2-40B4-BE49-F238E27FC236}">
                <a16:creationId xmlns:a16="http://schemas.microsoft.com/office/drawing/2014/main" id="{2B81C7A4-34CA-9ECC-3D04-AF323C2CCE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181828" y="483546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72" name="Rectángulo 71">
            <a:extLst>
              <a:ext uri="{FF2B5EF4-FFF2-40B4-BE49-F238E27FC236}">
                <a16:creationId xmlns:a16="http://schemas.microsoft.com/office/drawing/2014/main" id="{23E033EA-488A-DB4D-AB2E-369EEADD27D4}"/>
              </a:ext>
            </a:extLst>
          </p:cNvPr>
          <p:cNvSpPr/>
          <p:nvPr/>
        </p:nvSpPr>
        <p:spPr>
          <a:xfrm>
            <a:off x="3928682" y="4820950"/>
            <a:ext cx="1778000" cy="218757"/>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3" name="Rectángulo 72">
            <a:extLst>
              <a:ext uri="{FF2B5EF4-FFF2-40B4-BE49-F238E27FC236}">
                <a16:creationId xmlns:a16="http://schemas.microsoft.com/office/drawing/2014/main" id="{B7BB5946-1D01-4986-87C3-42AA21F7F0B7}"/>
              </a:ext>
            </a:extLst>
          </p:cNvPr>
          <p:cNvSpPr/>
          <p:nvPr/>
        </p:nvSpPr>
        <p:spPr>
          <a:xfrm>
            <a:off x="5963702" y="4820951"/>
            <a:ext cx="1778000" cy="242115"/>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4" name="Rectángulo 73">
            <a:extLst>
              <a:ext uri="{FF2B5EF4-FFF2-40B4-BE49-F238E27FC236}">
                <a16:creationId xmlns:a16="http://schemas.microsoft.com/office/drawing/2014/main" id="{65C99C71-9095-2912-54DC-2AE6EB42B437}"/>
              </a:ext>
            </a:extLst>
          </p:cNvPr>
          <p:cNvSpPr/>
          <p:nvPr/>
        </p:nvSpPr>
        <p:spPr>
          <a:xfrm>
            <a:off x="3166283"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5" name="Bocadillo: rectángulo con esquinas redondeadas 74">
            <a:extLst>
              <a:ext uri="{FF2B5EF4-FFF2-40B4-BE49-F238E27FC236}">
                <a16:creationId xmlns:a16="http://schemas.microsoft.com/office/drawing/2014/main" id="{1552B986-AEE7-B73E-2CE2-26231CB90062}"/>
              </a:ext>
            </a:extLst>
          </p:cNvPr>
          <p:cNvSpPr/>
          <p:nvPr/>
        </p:nvSpPr>
        <p:spPr>
          <a:xfrm>
            <a:off x="341976" y="2279706"/>
            <a:ext cx="2184885" cy="77998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Añada la evidencia de la atención de la queja.</a:t>
            </a:r>
            <a:endParaRPr lang="es-MX" sz="1200" dirty="0">
              <a:solidFill>
                <a:schemeClr val="lt1"/>
              </a:solidFill>
              <a:latin typeface="Fira Sans Book" panose="020B0503050000020004" pitchFamily="34" charset="0"/>
            </a:endParaRPr>
          </a:p>
        </p:txBody>
      </p:sp>
      <p:cxnSp>
        <p:nvCxnSpPr>
          <p:cNvPr id="77" name="Conector: angular 76">
            <a:extLst>
              <a:ext uri="{FF2B5EF4-FFF2-40B4-BE49-F238E27FC236}">
                <a16:creationId xmlns:a16="http://schemas.microsoft.com/office/drawing/2014/main" id="{F218F429-ECD5-1C7B-B92D-87C37D5E7121}"/>
              </a:ext>
            </a:extLst>
          </p:cNvPr>
          <p:cNvCxnSpPr>
            <a:cxnSpLocks/>
          </p:cNvCxnSpPr>
          <p:nvPr/>
        </p:nvCxnSpPr>
        <p:spPr>
          <a:xfrm>
            <a:off x="1952493" y="1002319"/>
            <a:ext cx="2784107" cy="1218918"/>
          </a:xfrm>
          <a:prstGeom prst="bentConnector3">
            <a:avLst>
              <a:gd name="adj1" fmla="val 92869"/>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78" name="Bocadillo: rectángulo con esquinas redondeadas 77">
            <a:extLst>
              <a:ext uri="{FF2B5EF4-FFF2-40B4-BE49-F238E27FC236}">
                <a16:creationId xmlns:a16="http://schemas.microsoft.com/office/drawing/2014/main" id="{723C7F80-05D4-ECF0-C1ED-7ED95007EE60}"/>
              </a:ext>
            </a:extLst>
          </p:cNvPr>
          <p:cNvSpPr/>
          <p:nvPr/>
        </p:nvSpPr>
        <p:spPr>
          <a:xfrm>
            <a:off x="279660" y="522315"/>
            <a:ext cx="2184885" cy="105278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Ingrese nuevamente al formulario para concluir los campos faltantes.</a:t>
            </a:r>
            <a:endParaRPr lang="es-MX" sz="1200" dirty="0">
              <a:solidFill>
                <a:schemeClr val="lt1"/>
              </a:solidFill>
              <a:latin typeface="Fira Sans Book" panose="020B0503050000020004" pitchFamily="34" charset="0"/>
            </a:endParaRPr>
          </a:p>
        </p:txBody>
      </p:sp>
      <p:pic>
        <p:nvPicPr>
          <p:cNvPr id="82" name="Gráfico 81" descr="Icono de menú de hamburguesa con relleno sólido">
            <a:hlinkClick r:id="rId10" action="ppaction://hlinksldjump"/>
            <a:extLst>
              <a:ext uri="{FF2B5EF4-FFF2-40B4-BE49-F238E27FC236}">
                <a16:creationId xmlns:a16="http://schemas.microsoft.com/office/drawing/2014/main" id="{4B323E16-6749-4529-BB28-D12DFE01A5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549691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pic>
        <p:nvPicPr>
          <p:cNvPr id="35" name="Gráfico 34" descr="Icono de menú de hamburguesa con relleno sólido">
            <a:hlinkClick r:id="rId6" action="ppaction://hlinksldjump"/>
            <a:extLst>
              <a:ext uri="{FF2B5EF4-FFF2-40B4-BE49-F238E27FC236}">
                <a16:creationId xmlns:a16="http://schemas.microsoft.com/office/drawing/2014/main" id="{20DE2940-5D83-4127-9BB2-17A6BD2A2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7319" y="69046"/>
            <a:ext cx="402501" cy="402501"/>
          </a:xfrm>
          <a:prstGeom prst="rect">
            <a:avLst/>
          </a:prstGeom>
        </p:spPr>
      </p:pic>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9"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10"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ector: angular 28">
            <a:extLst>
              <a:ext uri="{FF2B5EF4-FFF2-40B4-BE49-F238E27FC236}">
                <a16:creationId xmlns:a16="http://schemas.microsoft.com/office/drawing/2014/main" id="{5F44FF01-AE79-42AD-9FC7-BF5C98C0AA2E}"/>
              </a:ext>
            </a:extLst>
          </p:cNvPr>
          <p:cNvCxnSpPr>
            <a:cxnSpLocks/>
          </p:cNvCxnSpPr>
          <p:nvPr/>
        </p:nvCxnSpPr>
        <p:spPr>
          <a:xfrm flipV="1">
            <a:off x="2641800" y="3823873"/>
            <a:ext cx="4173591" cy="45705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2123658"/>
          </a:xfrm>
          <a:prstGeom prst="rect">
            <a:avLst/>
          </a:prstGeom>
          <a:noFill/>
        </p:spPr>
        <p:txBody>
          <a:bodyPr wrap="square">
            <a:spAutoFit/>
          </a:bodyPr>
          <a:lstStyle/>
          <a:p>
            <a:pPr algn="just">
              <a:defRPr/>
            </a:pPr>
            <a:r>
              <a:rPr kumimoji="0" lang="es-MX" b="1" i="0" u="none" strike="noStrike" kern="1200" cap="none" spc="0" normalizeH="0" baseline="0" noProof="0" dirty="0">
                <a:ln>
                  <a:noFill/>
                </a:ln>
                <a:solidFill>
                  <a:srgbClr val="0070C0"/>
                </a:solidFill>
                <a:effectLst/>
                <a:uLnTx/>
                <a:uFillTx/>
                <a:latin typeface="Fira Sans Book" panose="020B0503050000020004"/>
              </a:rPr>
              <a:t>Correo Electrónico: </a:t>
            </a:r>
            <a:r>
              <a:rPr kumimoji="0" lang="es-MX" b="1" i="0" u="none" strike="noStrike" kern="1200" cap="none" spc="0" normalizeH="0" baseline="0" noProof="0" dirty="0" err="1">
                <a:ln>
                  <a:noFill/>
                </a:ln>
                <a:solidFill>
                  <a:schemeClr val="accent2"/>
                </a:solidFill>
                <a:effectLst/>
                <a:uLnTx/>
                <a:uFillTx/>
                <a:latin typeface="Fira Sans Book" panose="020B0503050000020004"/>
              </a:rPr>
              <a:t>Solicitu</a:t>
            </a:r>
            <a:r>
              <a:rPr lang="es-MX" b="1" dirty="0">
                <a:solidFill>
                  <a:schemeClr val="accent2"/>
                </a:solidFill>
                <a:latin typeface="Fira Sans Book" panose="020B0503050000020004"/>
              </a:rPr>
              <a:t>d del Cierre de Queja</a:t>
            </a:r>
            <a:endParaRPr kumimoji="0" lang="es-MX" b="1" i="0" u="none" strike="noStrike" kern="1200" cap="none" spc="0" normalizeH="0" baseline="0" noProof="0" dirty="0">
              <a:ln>
                <a:noFill/>
              </a:ln>
              <a:solidFill>
                <a:schemeClr val="accent2"/>
              </a:solidFill>
              <a:effectLst/>
              <a:uLnTx/>
              <a:uFillTx/>
              <a:latin typeface="Fira Sans Book" panose="020B0503050000020004"/>
            </a:endParaRP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algn="just"/>
            <a:r>
              <a:rPr lang="es-ES" sz="1600" dirty="0">
                <a:latin typeface="Fira Sans Book" panose="020B0503050000020004" pitchFamily="34" charset="0"/>
              </a:rPr>
              <a:t>Una vez que el encargado de revisar y atender la queja culminó este proceso, el usuario notificará mediante un correo a quien reportó la queja para que aprueba o rechace el cierre.</a:t>
            </a:r>
            <a:endParaRPr lang="es-MX" sz="1600" dirty="0">
              <a:solidFill>
                <a:schemeClr val="lt1"/>
              </a:solidFill>
              <a:latin typeface="Fira Sans Book" panose="020B0503050000020004" pitchFamily="34" charset="0"/>
            </a:endParaRPr>
          </a:p>
        </p:txBody>
      </p:sp>
      <p:sp>
        <p:nvSpPr>
          <p:cNvPr id="23" name="Bocadillo: rectángulo con esquinas redondeadas 22">
            <a:extLst>
              <a:ext uri="{FF2B5EF4-FFF2-40B4-BE49-F238E27FC236}">
                <a16:creationId xmlns:a16="http://schemas.microsoft.com/office/drawing/2014/main" id="{7303264E-8E58-5F2F-A724-DF93B49F74F6}"/>
              </a:ext>
            </a:extLst>
          </p:cNvPr>
          <p:cNvSpPr/>
          <p:nvPr/>
        </p:nvSpPr>
        <p:spPr>
          <a:xfrm>
            <a:off x="587699" y="3911793"/>
            <a:ext cx="2184885" cy="738271"/>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Dé clic en el botón “Revisar Queja” para ingresar al formulario.</a:t>
            </a:r>
            <a:endParaRPr lang="es-MX" sz="1200" dirty="0">
              <a:solidFill>
                <a:schemeClr val="lt1"/>
              </a:solidFill>
              <a:latin typeface="Fira Sans Book" panose="020B0503050000020004" pitchFamily="34" charset="0"/>
            </a:endParaRPr>
          </a:p>
        </p:txBody>
      </p:sp>
    </p:spTree>
    <p:extLst>
      <p:ext uri="{BB962C8B-B14F-4D97-AF65-F5344CB8AC3E}">
        <p14:creationId xmlns:p14="http://schemas.microsoft.com/office/powerpoint/2010/main" val="2680420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3290"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5729"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áfico 34" descr="Icono de menú de hamburguesa con relleno sólido">
            <a:hlinkClick r:id="rId6" action="ppaction://hlinksldjump"/>
            <a:extLst>
              <a:ext uri="{FF2B5EF4-FFF2-40B4-BE49-F238E27FC236}">
                <a16:creationId xmlns:a16="http://schemas.microsoft.com/office/drawing/2014/main" id="{20DE2940-5D83-4127-9BB2-17A6BD2A2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7319" y="69046"/>
            <a:ext cx="402501" cy="402501"/>
          </a:xfrm>
          <a:prstGeom prst="rect">
            <a:avLst/>
          </a:prstGeom>
        </p:spPr>
      </p:pic>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9"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10"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4A9C1DEE-C649-43E2-AD4B-EDB09AF8DC5B}"/>
              </a:ext>
            </a:extLst>
          </p:cNvPr>
          <p:cNvPicPr>
            <a:picLocks noChangeAspect="1"/>
          </p:cNvPicPr>
          <p:nvPr/>
        </p:nvPicPr>
        <p:blipFill>
          <a:blip r:embed="rId11"/>
          <a:stretch>
            <a:fillRect/>
          </a:stretch>
        </p:blipFill>
        <p:spPr>
          <a:xfrm>
            <a:off x="3216627" y="1354296"/>
            <a:ext cx="6492307" cy="3650141"/>
          </a:xfrm>
          <a:prstGeom prst="rect">
            <a:avLst/>
          </a:prstGeom>
        </p:spPr>
      </p:pic>
      <p:pic>
        <p:nvPicPr>
          <p:cNvPr id="6" name="Imagen 5">
            <a:extLst>
              <a:ext uri="{FF2B5EF4-FFF2-40B4-BE49-F238E27FC236}">
                <a16:creationId xmlns:a16="http://schemas.microsoft.com/office/drawing/2014/main" id="{7A03A921-6A42-2043-4794-6250BD2936CF}"/>
              </a:ext>
            </a:extLst>
          </p:cNvPr>
          <p:cNvPicPr>
            <a:picLocks noChangeAspect="1"/>
          </p:cNvPicPr>
          <p:nvPr/>
        </p:nvPicPr>
        <p:blipFill rotWithShape="1">
          <a:blip r:embed="rId12"/>
          <a:srcRect b="6372"/>
          <a:stretch/>
        </p:blipFill>
        <p:spPr>
          <a:xfrm>
            <a:off x="3207930" y="1354058"/>
            <a:ext cx="6501003" cy="3454683"/>
          </a:xfrm>
          <a:prstGeom prst="rect">
            <a:avLst/>
          </a:prstGeom>
        </p:spPr>
      </p:pic>
      <p:sp>
        <p:nvSpPr>
          <p:cNvPr id="29" name="Rectángulo 28">
            <a:extLst>
              <a:ext uri="{FF2B5EF4-FFF2-40B4-BE49-F238E27FC236}">
                <a16:creationId xmlns:a16="http://schemas.microsoft.com/office/drawing/2014/main" id="{C2CC46FA-F57A-1C2C-13DB-9AE7716E3C75}"/>
              </a:ext>
            </a:extLst>
          </p:cNvPr>
          <p:cNvSpPr/>
          <p:nvPr/>
        </p:nvSpPr>
        <p:spPr>
          <a:xfrm>
            <a:off x="3185533"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Picture 2">
            <a:extLst>
              <a:ext uri="{FF2B5EF4-FFF2-40B4-BE49-F238E27FC236}">
                <a16:creationId xmlns:a16="http://schemas.microsoft.com/office/drawing/2014/main" id="{500D1B55-ED3F-DA80-7AE3-D536B124E79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4614"/>
          <a:stretch/>
        </p:blipFill>
        <p:spPr bwMode="auto">
          <a:xfrm>
            <a:off x="3236012" y="480837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2" name="Rectángulo 41">
            <a:extLst>
              <a:ext uri="{FF2B5EF4-FFF2-40B4-BE49-F238E27FC236}">
                <a16:creationId xmlns:a16="http://schemas.microsoft.com/office/drawing/2014/main" id="{90654F1C-C5D2-FBC1-973E-F24A454699B3}"/>
              </a:ext>
            </a:extLst>
          </p:cNvPr>
          <p:cNvSpPr/>
          <p:nvPr/>
        </p:nvSpPr>
        <p:spPr>
          <a:xfrm>
            <a:off x="3982866" y="48107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a:extLst>
              <a:ext uri="{FF2B5EF4-FFF2-40B4-BE49-F238E27FC236}">
                <a16:creationId xmlns:a16="http://schemas.microsoft.com/office/drawing/2014/main" id="{CF1E3C38-BB7A-EC4D-8B7D-5897C8EA0156}"/>
              </a:ext>
            </a:extLst>
          </p:cNvPr>
          <p:cNvSpPr/>
          <p:nvPr/>
        </p:nvSpPr>
        <p:spPr>
          <a:xfrm>
            <a:off x="6017886" y="48107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4" name="Conector: angular 43">
            <a:extLst>
              <a:ext uri="{FF2B5EF4-FFF2-40B4-BE49-F238E27FC236}">
                <a16:creationId xmlns:a16="http://schemas.microsoft.com/office/drawing/2014/main" id="{AD0EE0F6-594F-F1D9-8CE2-958CBDE65D25}"/>
              </a:ext>
            </a:extLst>
          </p:cNvPr>
          <p:cNvCxnSpPr>
            <a:cxnSpLocks/>
            <a:stCxn id="50" idx="4"/>
          </p:cNvCxnSpPr>
          <p:nvPr/>
        </p:nvCxnSpPr>
        <p:spPr>
          <a:xfrm rot="5400000" flipH="1" flipV="1">
            <a:off x="3098968" y="1963553"/>
            <a:ext cx="1188323" cy="2348062"/>
          </a:xfrm>
          <a:prstGeom prst="bentConnector4">
            <a:avLst>
              <a:gd name="adj1" fmla="val -19237"/>
              <a:gd name="adj2" fmla="val 87615"/>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7" name="Bocadillo: rectángulo con esquinas redondeadas 46">
            <a:extLst>
              <a:ext uri="{FF2B5EF4-FFF2-40B4-BE49-F238E27FC236}">
                <a16:creationId xmlns:a16="http://schemas.microsoft.com/office/drawing/2014/main" id="{F5CE3A4A-C5DB-1D9F-3F01-F5A1F5311067}"/>
              </a:ext>
            </a:extLst>
          </p:cNvPr>
          <p:cNvSpPr/>
          <p:nvPr/>
        </p:nvSpPr>
        <p:spPr>
          <a:xfrm>
            <a:off x="10119565" y="2351384"/>
            <a:ext cx="1823782" cy="78933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Agregue el porque en ambos casos de su respuesta anterior.</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50" name="Bocadillo: rectángulo con esquinas redondeadas 49">
            <a:extLst>
              <a:ext uri="{FF2B5EF4-FFF2-40B4-BE49-F238E27FC236}">
                <a16:creationId xmlns:a16="http://schemas.microsoft.com/office/drawing/2014/main" id="{35072345-85FD-7968-7A61-E1BFC3740937}"/>
              </a:ext>
            </a:extLst>
          </p:cNvPr>
          <p:cNvSpPr/>
          <p:nvPr/>
        </p:nvSpPr>
        <p:spPr>
          <a:xfrm>
            <a:off x="240233" y="3284170"/>
            <a:ext cx="2502241" cy="102218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Seleccione si se cumplieron o no las acciones comprometidas por el responsable de la atención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cxnSp>
        <p:nvCxnSpPr>
          <p:cNvPr id="45" name="Conector: angular 44">
            <a:extLst>
              <a:ext uri="{FF2B5EF4-FFF2-40B4-BE49-F238E27FC236}">
                <a16:creationId xmlns:a16="http://schemas.microsoft.com/office/drawing/2014/main" id="{FDE921FC-B266-316B-3A7E-28FF30BC131F}"/>
              </a:ext>
            </a:extLst>
          </p:cNvPr>
          <p:cNvCxnSpPr>
            <a:cxnSpLocks/>
          </p:cNvCxnSpPr>
          <p:nvPr/>
        </p:nvCxnSpPr>
        <p:spPr>
          <a:xfrm rot="10800000">
            <a:off x="7464186" y="3918145"/>
            <a:ext cx="3246673" cy="483522"/>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51" name="Conector: angular 50">
            <a:extLst>
              <a:ext uri="{FF2B5EF4-FFF2-40B4-BE49-F238E27FC236}">
                <a16:creationId xmlns:a16="http://schemas.microsoft.com/office/drawing/2014/main" id="{8D955C90-80C9-7F80-6A58-91CC61B99E81}"/>
              </a:ext>
            </a:extLst>
          </p:cNvPr>
          <p:cNvCxnSpPr>
            <a:cxnSpLocks/>
          </p:cNvCxnSpPr>
          <p:nvPr/>
        </p:nvCxnSpPr>
        <p:spPr>
          <a:xfrm>
            <a:off x="2250694" y="1560947"/>
            <a:ext cx="2572398" cy="714693"/>
          </a:xfrm>
          <a:prstGeom prst="bentConnector3">
            <a:avLst>
              <a:gd name="adj1" fmla="val 9073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52" name="Bocadillo: rectángulo con esquinas redondeadas 51">
            <a:extLst>
              <a:ext uri="{FF2B5EF4-FFF2-40B4-BE49-F238E27FC236}">
                <a16:creationId xmlns:a16="http://schemas.microsoft.com/office/drawing/2014/main" id="{A6550AD7-3A5E-44DA-8961-29FEA1ABDBAD}"/>
              </a:ext>
            </a:extLst>
          </p:cNvPr>
          <p:cNvSpPr/>
          <p:nvPr/>
        </p:nvSpPr>
        <p:spPr>
          <a:xfrm>
            <a:off x="10073226" y="3806119"/>
            <a:ext cx="1977725" cy="115806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Seleccione si se cumplieron o no las acciones comprometidas en el tiempo establecido.</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54" name="Bocadillo: rectángulo con esquinas redondeadas 53">
            <a:extLst>
              <a:ext uri="{FF2B5EF4-FFF2-40B4-BE49-F238E27FC236}">
                <a16:creationId xmlns:a16="http://schemas.microsoft.com/office/drawing/2014/main" id="{0747B565-CFEE-FAE0-3683-07BB37FB68F0}"/>
              </a:ext>
            </a:extLst>
          </p:cNvPr>
          <p:cNvSpPr/>
          <p:nvPr/>
        </p:nvSpPr>
        <p:spPr>
          <a:xfrm>
            <a:off x="209453" y="1313539"/>
            <a:ext cx="2502241" cy="102218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a:solidFill>
                  <a:prstClr val="white"/>
                </a:solidFill>
                <a:latin typeface="Fira Sans Book" panose="020B0503050000020004" pitchFamily="34" charset="0"/>
              </a:rPr>
              <a:t>Ingrese al siguiente formulario para concluir con el flujo del cierre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59" name="TextBox 2">
            <a:extLst>
              <a:ext uri="{FF2B5EF4-FFF2-40B4-BE49-F238E27FC236}">
                <a16:creationId xmlns:a16="http://schemas.microsoft.com/office/drawing/2014/main" id="{DFCBAACA-AB65-ED41-7747-D06B466F5FED}"/>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Cierre de la Queja</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Tree>
    <p:extLst>
      <p:ext uri="{BB962C8B-B14F-4D97-AF65-F5344CB8AC3E}">
        <p14:creationId xmlns:p14="http://schemas.microsoft.com/office/powerpoint/2010/main" val="160260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3926" y="0"/>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30773"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
            <a:extLst>
              <a:ext uri="{FF2B5EF4-FFF2-40B4-BE49-F238E27FC236}">
                <a16:creationId xmlns:a16="http://schemas.microsoft.com/office/drawing/2014/main" id="{500D1B55-ED3F-DA80-7AE3-D536B124E79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4614"/>
          <a:stretch/>
        </p:blipFill>
        <p:spPr bwMode="auto">
          <a:xfrm>
            <a:off x="3236012" y="480837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7" name="Bocadillo: rectángulo con esquinas redondeadas 46">
            <a:extLst>
              <a:ext uri="{FF2B5EF4-FFF2-40B4-BE49-F238E27FC236}">
                <a16:creationId xmlns:a16="http://schemas.microsoft.com/office/drawing/2014/main" id="{F5CE3A4A-C5DB-1D9F-3F01-F5A1F5311067}"/>
              </a:ext>
            </a:extLst>
          </p:cNvPr>
          <p:cNvSpPr/>
          <p:nvPr/>
        </p:nvSpPr>
        <p:spPr>
          <a:xfrm>
            <a:off x="186251" y="3328357"/>
            <a:ext cx="2502241" cy="78933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a:solidFill>
                  <a:prstClr val="white"/>
                </a:solidFill>
                <a:latin typeface="Fira Sans Book" panose="020B0503050000020004" pitchFamily="34" charset="0"/>
              </a:rPr>
              <a:t>Seleccione si se realizará o no el cierre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pic>
        <p:nvPicPr>
          <p:cNvPr id="33" name="Imagen 32">
            <a:extLst>
              <a:ext uri="{FF2B5EF4-FFF2-40B4-BE49-F238E27FC236}">
                <a16:creationId xmlns:a16="http://schemas.microsoft.com/office/drawing/2014/main" id="{151C07E4-9B03-68A2-BF20-CAA7F395D010}"/>
              </a:ext>
            </a:extLst>
          </p:cNvPr>
          <p:cNvPicPr>
            <a:picLocks noChangeAspect="1"/>
          </p:cNvPicPr>
          <p:nvPr/>
        </p:nvPicPr>
        <p:blipFill>
          <a:blip r:embed="rId9"/>
          <a:stretch>
            <a:fillRect/>
          </a:stretch>
        </p:blipFill>
        <p:spPr>
          <a:xfrm>
            <a:off x="2966763" y="1383191"/>
            <a:ext cx="6492307" cy="3651923"/>
          </a:xfrm>
          <a:prstGeom prst="rect">
            <a:avLst/>
          </a:prstGeom>
        </p:spPr>
      </p:pic>
      <p:cxnSp>
        <p:nvCxnSpPr>
          <p:cNvPr id="45" name="Conector: angular 44">
            <a:extLst>
              <a:ext uri="{FF2B5EF4-FFF2-40B4-BE49-F238E27FC236}">
                <a16:creationId xmlns:a16="http://schemas.microsoft.com/office/drawing/2014/main" id="{5F99481B-6362-2300-1630-75F6DC481097}"/>
              </a:ext>
            </a:extLst>
          </p:cNvPr>
          <p:cNvCxnSpPr>
            <a:cxnSpLocks/>
          </p:cNvCxnSpPr>
          <p:nvPr/>
        </p:nvCxnSpPr>
        <p:spPr>
          <a:xfrm>
            <a:off x="2486682" y="1712168"/>
            <a:ext cx="2461761" cy="42871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56" name="Picture 2">
            <a:extLst>
              <a:ext uri="{FF2B5EF4-FFF2-40B4-BE49-F238E27FC236}">
                <a16:creationId xmlns:a16="http://schemas.microsoft.com/office/drawing/2014/main" id="{DBEC595B-D470-1FE1-E625-34A2651E53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4614"/>
          <a:stretch/>
        </p:blipFill>
        <p:spPr bwMode="auto">
          <a:xfrm>
            <a:off x="2931212" y="484627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57" name="Rectángulo 56">
            <a:extLst>
              <a:ext uri="{FF2B5EF4-FFF2-40B4-BE49-F238E27FC236}">
                <a16:creationId xmlns:a16="http://schemas.microsoft.com/office/drawing/2014/main" id="{75CA218D-A713-88B6-BAA8-5D5313AF4A8D}"/>
              </a:ext>
            </a:extLst>
          </p:cNvPr>
          <p:cNvSpPr/>
          <p:nvPr/>
        </p:nvSpPr>
        <p:spPr>
          <a:xfrm>
            <a:off x="3678066" y="48486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Rectángulo 57">
            <a:extLst>
              <a:ext uri="{FF2B5EF4-FFF2-40B4-BE49-F238E27FC236}">
                <a16:creationId xmlns:a16="http://schemas.microsoft.com/office/drawing/2014/main" id="{FBFE7964-3430-674F-CB6C-137730EEBF1F}"/>
              </a:ext>
            </a:extLst>
          </p:cNvPr>
          <p:cNvSpPr/>
          <p:nvPr/>
        </p:nvSpPr>
        <p:spPr>
          <a:xfrm>
            <a:off x="5713086" y="48486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9" name="Rectángulo 58">
            <a:extLst>
              <a:ext uri="{FF2B5EF4-FFF2-40B4-BE49-F238E27FC236}">
                <a16:creationId xmlns:a16="http://schemas.microsoft.com/office/drawing/2014/main" id="{C1B787AB-5C8B-F97C-E56D-CDD064690E1F}"/>
              </a:ext>
            </a:extLst>
          </p:cNvPr>
          <p:cNvSpPr/>
          <p:nvPr/>
        </p:nvSpPr>
        <p:spPr>
          <a:xfrm>
            <a:off x="2938188"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0" name="Gráfico 59" descr="Icono de menú de hamburguesa con relleno sólido">
            <a:hlinkClick r:id="rId10" action="ppaction://hlinksldjump"/>
            <a:extLst>
              <a:ext uri="{FF2B5EF4-FFF2-40B4-BE49-F238E27FC236}">
                <a16:creationId xmlns:a16="http://schemas.microsoft.com/office/drawing/2014/main" id="{D0AD1224-BD80-7952-10BD-E0FD4CEAF6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
        <p:nvSpPr>
          <p:cNvPr id="35" name="Bocadillo: rectángulo con esquinas redondeadas 34">
            <a:extLst>
              <a:ext uri="{FF2B5EF4-FFF2-40B4-BE49-F238E27FC236}">
                <a16:creationId xmlns:a16="http://schemas.microsoft.com/office/drawing/2014/main" id="{E57C7A65-561E-D314-7E5E-C7EB9214417F}"/>
              </a:ext>
            </a:extLst>
          </p:cNvPr>
          <p:cNvSpPr/>
          <p:nvPr/>
        </p:nvSpPr>
        <p:spPr>
          <a:xfrm>
            <a:off x="186251" y="1154850"/>
            <a:ext cx="2502241" cy="102218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200" dirty="0">
                <a:solidFill>
                  <a:prstClr val="white"/>
                </a:solidFill>
                <a:latin typeface="Fira Sans Book" panose="020B0503050000020004" pitchFamily="34" charset="0"/>
              </a:rPr>
              <a:t>Seleccione si el cliente ha quedado conforme o no con la solución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cxnSp>
        <p:nvCxnSpPr>
          <p:cNvPr id="44" name="Conector: angular 43">
            <a:extLst>
              <a:ext uri="{FF2B5EF4-FFF2-40B4-BE49-F238E27FC236}">
                <a16:creationId xmlns:a16="http://schemas.microsoft.com/office/drawing/2014/main" id="{6954AA8A-362B-FF09-8D46-2CA84F70DCFE}"/>
              </a:ext>
            </a:extLst>
          </p:cNvPr>
          <p:cNvCxnSpPr>
            <a:cxnSpLocks/>
            <a:stCxn id="47" idx="4"/>
          </p:cNvCxnSpPr>
          <p:nvPr/>
        </p:nvCxnSpPr>
        <p:spPr>
          <a:xfrm rot="5400000" flipH="1" flipV="1">
            <a:off x="3280513" y="2334753"/>
            <a:ext cx="523824" cy="2154617"/>
          </a:xfrm>
          <a:prstGeom prst="bentConnector4">
            <a:avLst>
              <a:gd name="adj1" fmla="val -43641"/>
              <a:gd name="adj2" fmla="val 55184"/>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6" name="Conector: angular 45">
            <a:extLst>
              <a:ext uri="{FF2B5EF4-FFF2-40B4-BE49-F238E27FC236}">
                <a16:creationId xmlns:a16="http://schemas.microsoft.com/office/drawing/2014/main" id="{79C62207-8A28-39AA-C680-E1E5ABEF8AE1}"/>
              </a:ext>
            </a:extLst>
          </p:cNvPr>
          <p:cNvCxnSpPr>
            <a:cxnSpLocks/>
          </p:cNvCxnSpPr>
          <p:nvPr/>
        </p:nvCxnSpPr>
        <p:spPr>
          <a:xfrm rot="10800000">
            <a:off x="8941420" y="3919600"/>
            <a:ext cx="1669291" cy="280490"/>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8" name="Bocadillo: rectángulo con esquinas redondeadas 47">
            <a:extLst>
              <a:ext uri="{FF2B5EF4-FFF2-40B4-BE49-F238E27FC236}">
                <a16:creationId xmlns:a16="http://schemas.microsoft.com/office/drawing/2014/main" id="{7B12ACE8-EB11-C12A-3A23-2923CB82350D}"/>
              </a:ext>
            </a:extLst>
          </p:cNvPr>
          <p:cNvSpPr/>
          <p:nvPr/>
        </p:nvSpPr>
        <p:spPr>
          <a:xfrm>
            <a:off x="9982797" y="3715431"/>
            <a:ext cx="2085377" cy="78933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Añada por qué se realizará el cierre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Tree>
    <p:extLst>
      <p:ext uri="{BB962C8B-B14F-4D97-AF65-F5344CB8AC3E}">
        <p14:creationId xmlns:p14="http://schemas.microsoft.com/office/powerpoint/2010/main" val="4280173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1059" y="-425"/>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13977"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n 2">
            <a:extLst>
              <a:ext uri="{FF2B5EF4-FFF2-40B4-BE49-F238E27FC236}">
                <a16:creationId xmlns:a16="http://schemas.microsoft.com/office/drawing/2014/main" id="{90A2A650-21EF-0CB8-230D-C86B20DEBB68}"/>
              </a:ext>
            </a:extLst>
          </p:cNvPr>
          <p:cNvPicPr>
            <a:picLocks noChangeAspect="1"/>
          </p:cNvPicPr>
          <p:nvPr/>
        </p:nvPicPr>
        <p:blipFill>
          <a:blip r:embed="rId8"/>
          <a:stretch>
            <a:fillRect/>
          </a:stretch>
        </p:blipFill>
        <p:spPr>
          <a:xfrm>
            <a:off x="3068684" y="1372490"/>
            <a:ext cx="6424882" cy="3613996"/>
          </a:xfrm>
          <a:prstGeom prst="rect">
            <a:avLst/>
          </a:prstGeom>
        </p:spPr>
      </p:pic>
      <p:cxnSp>
        <p:nvCxnSpPr>
          <p:cNvPr id="29" name="Conector: angular 28">
            <a:extLst>
              <a:ext uri="{FF2B5EF4-FFF2-40B4-BE49-F238E27FC236}">
                <a16:creationId xmlns:a16="http://schemas.microsoft.com/office/drawing/2014/main" id="{CCABAE81-2822-ADFA-10F8-3562A55FAFD2}"/>
              </a:ext>
            </a:extLst>
          </p:cNvPr>
          <p:cNvCxnSpPr>
            <a:cxnSpLocks/>
          </p:cNvCxnSpPr>
          <p:nvPr/>
        </p:nvCxnSpPr>
        <p:spPr>
          <a:xfrm>
            <a:off x="2390430" y="1896177"/>
            <a:ext cx="2476732" cy="1819175"/>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2" name="Bocadillo: rectángulo con esquinas redondeadas 41">
            <a:extLst>
              <a:ext uri="{FF2B5EF4-FFF2-40B4-BE49-F238E27FC236}">
                <a16:creationId xmlns:a16="http://schemas.microsoft.com/office/drawing/2014/main" id="{9F3888A0-9A3D-AAF3-03B4-0431A697930C}"/>
              </a:ext>
            </a:extLst>
          </p:cNvPr>
          <p:cNvSpPr/>
          <p:nvPr/>
        </p:nvSpPr>
        <p:spPr>
          <a:xfrm>
            <a:off x="9797804" y="3610533"/>
            <a:ext cx="2295043" cy="109412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En caso de aprobarse el </a:t>
            </a:r>
            <a:r>
              <a:rPr lang="es-ES" sz="1200" dirty="0">
                <a:solidFill>
                  <a:prstClr val="white"/>
                </a:solidFill>
                <a:latin typeface="Fira Sans Book" panose="020B0503050000020004" pitchFamily="34" charset="0"/>
              </a:rPr>
              <a:t>c</a:t>
            </a:r>
            <a:r>
              <a:rPr kumimoji="0" lang="es-ES" sz="1200" b="0" i="0" u="none" strike="noStrike" kern="1200" cap="none" spc="0" normalizeH="0" baseline="0" noProof="0" dirty="0" err="1">
                <a:ln>
                  <a:noFill/>
                </a:ln>
                <a:solidFill>
                  <a:prstClr val="white"/>
                </a:solidFill>
                <a:effectLst/>
                <a:uLnTx/>
                <a:uFillTx/>
                <a:latin typeface="Fira Sans Book" panose="020B0503050000020004" pitchFamily="34" charset="0"/>
                <a:ea typeface="+mn-ea"/>
                <a:cs typeface="+mn-cs"/>
              </a:rPr>
              <a:t>ierre</a:t>
            </a: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 de la queja, el estatus cambiará a “Cerrado” al guardar el formulario. </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cxnSp>
        <p:nvCxnSpPr>
          <p:cNvPr id="43" name="Conector recto 42">
            <a:extLst>
              <a:ext uri="{FF2B5EF4-FFF2-40B4-BE49-F238E27FC236}">
                <a16:creationId xmlns:a16="http://schemas.microsoft.com/office/drawing/2014/main" id="{B206B660-D973-F3AA-BFC8-44701264E51B}"/>
              </a:ext>
            </a:extLst>
          </p:cNvPr>
          <p:cNvCxnSpPr>
            <a:cxnSpLocks/>
          </p:cNvCxnSpPr>
          <p:nvPr/>
        </p:nvCxnSpPr>
        <p:spPr>
          <a:xfrm flipH="1">
            <a:off x="9039625" y="4372698"/>
            <a:ext cx="925651"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53" name="Picture 2">
            <a:extLst>
              <a:ext uri="{FF2B5EF4-FFF2-40B4-BE49-F238E27FC236}">
                <a16:creationId xmlns:a16="http://schemas.microsoft.com/office/drawing/2014/main" id="{241057A2-767C-B546-7574-7A332DE48E9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053132" y="479874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54" name="Rectángulo 53">
            <a:extLst>
              <a:ext uri="{FF2B5EF4-FFF2-40B4-BE49-F238E27FC236}">
                <a16:creationId xmlns:a16="http://schemas.microsoft.com/office/drawing/2014/main" id="{EE69A57A-258A-E5DD-9FC9-47B6120E580A}"/>
              </a:ext>
            </a:extLst>
          </p:cNvPr>
          <p:cNvSpPr/>
          <p:nvPr/>
        </p:nvSpPr>
        <p:spPr>
          <a:xfrm>
            <a:off x="3799986" y="480116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Rectángulo 54">
            <a:extLst>
              <a:ext uri="{FF2B5EF4-FFF2-40B4-BE49-F238E27FC236}">
                <a16:creationId xmlns:a16="http://schemas.microsoft.com/office/drawing/2014/main" id="{E01D5E40-9A4E-B5E4-C79A-997FFBE49413}"/>
              </a:ext>
            </a:extLst>
          </p:cNvPr>
          <p:cNvSpPr/>
          <p:nvPr/>
        </p:nvSpPr>
        <p:spPr>
          <a:xfrm>
            <a:off x="5835006" y="480116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Bocadillo: rectángulo con esquinas redondeadas 55">
            <a:extLst>
              <a:ext uri="{FF2B5EF4-FFF2-40B4-BE49-F238E27FC236}">
                <a16:creationId xmlns:a16="http://schemas.microsoft.com/office/drawing/2014/main" id="{4B46A475-E1BD-55A7-F242-52563A6B679F}"/>
              </a:ext>
            </a:extLst>
          </p:cNvPr>
          <p:cNvSpPr/>
          <p:nvPr/>
        </p:nvSpPr>
        <p:spPr>
          <a:xfrm>
            <a:off x="205005" y="1501079"/>
            <a:ext cx="2502241" cy="1022188"/>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a:ln>
                  <a:noFill/>
                </a:ln>
                <a:solidFill>
                  <a:prstClr val="white"/>
                </a:solidFill>
                <a:effectLst/>
                <a:uLnTx/>
                <a:uFillTx/>
                <a:latin typeface="Fira Sans Book" panose="020B0503050000020004" pitchFamily="34" charset="0"/>
                <a:ea typeface="+mn-ea"/>
                <a:cs typeface="+mn-cs"/>
              </a:rPr>
              <a:t>Selec</a:t>
            </a:r>
            <a:r>
              <a:rPr lang="es-ES" sz="1200" dirty="0" err="1">
                <a:solidFill>
                  <a:prstClr val="white"/>
                </a:solidFill>
                <a:latin typeface="Fira Sans Book" panose="020B0503050000020004" pitchFamily="34" charset="0"/>
              </a:rPr>
              <a:t>cione</a:t>
            </a:r>
            <a:r>
              <a:rPr lang="es-ES" sz="1200" dirty="0">
                <a:solidFill>
                  <a:prstClr val="white"/>
                </a:solidFill>
                <a:latin typeface="Fira Sans Book" panose="020B0503050000020004" pitchFamily="34" charset="0"/>
              </a:rPr>
              <a:t> si se notificará al responsable de la atención de la queja la aprobación o rechazo del cierre de la queja.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57" name="Rectángulo 56">
            <a:extLst>
              <a:ext uri="{FF2B5EF4-FFF2-40B4-BE49-F238E27FC236}">
                <a16:creationId xmlns:a16="http://schemas.microsoft.com/office/drawing/2014/main" id="{54C3A2A4-EB17-2579-F8A3-5A27D7CFAA74}"/>
              </a:ext>
            </a:extLst>
          </p:cNvPr>
          <p:cNvSpPr/>
          <p:nvPr/>
        </p:nvSpPr>
        <p:spPr>
          <a:xfrm>
            <a:off x="3012282" y="133162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Gráfico 57" descr="Icono de menú de hamburguesa con relleno sólido">
            <a:hlinkClick r:id="rId10" action="ppaction://hlinksldjump"/>
            <a:extLst>
              <a:ext uri="{FF2B5EF4-FFF2-40B4-BE49-F238E27FC236}">
                <a16:creationId xmlns:a16="http://schemas.microsoft.com/office/drawing/2014/main" id="{103BA285-6EC0-39A8-53DC-B7AB55B0BB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872006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212365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Fira Sans Book" panose="020B0503050000020004"/>
                <a:ea typeface="+mn-ea"/>
                <a:cs typeface="+mn-cs"/>
              </a:rPr>
              <a:t>Correo Electrónico: </a:t>
            </a:r>
            <a:r>
              <a:rPr lang="es-MX" b="1" dirty="0">
                <a:solidFill>
                  <a:srgbClr val="ED7D31"/>
                </a:solidFill>
                <a:latin typeface="Fira Sans Book" panose="020B0503050000020004"/>
              </a:rPr>
              <a:t>Aprobación del Cierre de la Queja</a:t>
            </a:r>
            <a:endParaRPr kumimoji="0" lang="es-MX" sz="1800" b="1" i="0" u="none" strike="noStrike" kern="1200" cap="none" spc="0" normalizeH="0" baseline="0" noProof="0" dirty="0">
              <a:ln>
                <a:noFill/>
              </a:ln>
              <a:solidFill>
                <a:srgbClr val="ED7D31"/>
              </a:solidFill>
              <a:effectLst/>
              <a:uLnTx/>
              <a:uFillTx/>
              <a:latin typeface="Fira Sans Book" panose="020B050305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Una vez que el cliente aprueba la solución de la queja</a:t>
            </a:r>
            <a:r>
              <a:rPr lang="es-ES" sz="1600" dirty="0">
                <a:solidFill>
                  <a:prstClr val="black"/>
                </a:solidFill>
                <a:latin typeface="Fira Sans Book" panose="020B0503050000020004" pitchFamily="34" charset="0"/>
              </a:rPr>
              <a:t>, el usuario que reporta la queja  será el responsable de notificar al responsable de la atención mediante un correo electrónico.</a:t>
            </a:r>
            <a:endParaRPr kumimoji="0" lang="es-MX" sz="16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4" name="Rectángulo 3">
            <a:extLst>
              <a:ext uri="{FF2B5EF4-FFF2-40B4-BE49-F238E27FC236}">
                <a16:creationId xmlns:a16="http://schemas.microsoft.com/office/drawing/2014/main" id="{6ED63B4C-730D-8980-6C92-C62C0B8CC89D}"/>
              </a:ext>
            </a:extLst>
          </p:cNvPr>
          <p:cNvSpPr/>
          <p:nvPr/>
        </p:nvSpPr>
        <p:spPr>
          <a:xfrm>
            <a:off x="4365043" y="1528083"/>
            <a:ext cx="6295853" cy="934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6" name="Imagen 25">
            <a:extLst>
              <a:ext uri="{FF2B5EF4-FFF2-40B4-BE49-F238E27FC236}">
                <a16:creationId xmlns:a16="http://schemas.microsoft.com/office/drawing/2014/main" id="{9879249F-E703-0A20-E55B-98BC1E7423D3}"/>
              </a:ext>
            </a:extLst>
          </p:cNvPr>
          <p:cNvPicPr>
            <a:picLocks noChangeAspect="1"/>
          </p:cNvPicPr>
          <p:nvPr/>
        </p:nvPicPr>
        <p:blipFill rotWithShape="1">
          <a:blip r:embed="rId9"/>
          <a:srcRect l="51355" t="28872" r="22982" b="23228"/>
          <a:stretch/>
        </p:blipFill>
        <p:spPr>
          <a:xfrm>
            <a:off x="5900287" y="1584507"/>
            <a:ext cx="3334770" cy="3501169"/>
          </a:xfrm>
          <a:prstGeom prst="rect">
            <a:avLst/>
          </a:prstGeom>
        </p:spPr>
      </p:pic>
      <p:pic>
        <p:nvPicPr>
          <p:cNvPr id="27" name="Gráfico 26" descr="Icono de menú de hamburguesa con relleno sólido">
            <a:hlinkClick r:id="rId10" action="ppaction://hlinksldjump"/>
            <a:extLst>
              <a:ext uri="{FF2B5EF4-FFF2-40B4-BE49-F238E27FC236}">
                <a16:creationId xmlns:a16="http://schemas.microsoft.com/office/drawing/2014/main" id="{E4DFD9DC-220E-43F3-17AF-048E364EE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541045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áfico 34" descr="Icono de menú de hamburguesa con relleno sólido">
            <a:hlinkClick r:id="rId6" action="ppaction://hlinksldjump"/>
            <a:extLst>
              <a:ext uri="{FF2B5EF4-FFF2-40B4-BE49-F238E27FC236}">
                <a16:creationId xmlns:a16="http://schemas.microsoft.com/office/drawing/2014/main" id="{20DE2940-5D83-4127-9BB2-17A6BD2A2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7319" y="69046"/>
            <a:ext cx="402501" cy="402501"/>
          </a:xfrm>
          <a:prstGeom prst="rect">
            <a:avLst/>
          </a:prstGeom>
        </p:spPr>
      </p:pic>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9"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10"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236988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Fira Sans Book" panose="020B0503050000020004"/>
                <a:ea typeface="+mn-ea"/>
                <a:cs typeface="+mn-cs"/>
              </a:rPr>
              <a:t>Correo Electrónico: </a:t>
            </a:r>
            <a:r>
              <a:rPr lang="es-MX" b="1" dirty="0">
                <a:solidFill>
                  <a:srgbClr val="ED7D31"/>
                </a:solidFill>
                <a:latin typeface="Fira Sans Book" panose="020B0503050000020004"/>
              </a:rPr>
              <a:t>Rechazo del Cierre de la Queja</a:t>
            </a:r>
            <a:endParaRPr kumimoji="0" lang="es-MX" sz="1800" b="1" i="0" u="none" strike="noStrike" kern="1200" cap="none" spc="0" normalizeH="0" baseline="0" noProof="0" dirty="0">
              <a:ln>
                <a:noFill/>
              </a:ln>
              <a:solidFill>
                <a:srgbClr val="ED7D31"/>
              </a:solidFill>
              <a:effectLst/>
              <a:uLnTx/>
              <a:uFillTx/>
              <a:latin typeface="Fira Sans Book" panose="020B050305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600" dirty="0">
                <a:solidFill>
                  <a:prstClr val="black"/>
                </a:solidFill>
                <a:latin typeface="Fira Sans Book" panose="020B0503050000020004" pitchFamily="34" charset="0"/>
              </a:rPr>
              <a:t>En caso de que la resolución no sea aprobada por el cliente, se solicitará nuevamente al responsable de atención de la queja plantear una nueva solución, y en ese caso el flujo será al mismo hasta que se apruebe la queja.</a:t>
            </a:r>
            <a:endParaRPr kumimoji="0" lang="es-MX" sz="16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33" name="Rectángulo 32">
            <a:extLst>
              <a:ext uri="{FF2B5EF4-FFF2-40B4-BE49-F238E27FC236}">
                <a16:creationId xmlns:a16="http://schemas.microsoft.com/office/drawing/2014/main" id="{A77A901E-3A22-D862-D722-1F4BFC03318D}"/>
              </a:ext>
            </a:extLst>
          </p:cNvPr>
          <p:cNvSpPr/>
          <p:nvPr/>
        </p:nvSpPr>
        <p:spPr>
          <a:xfrm>
            <a:off x="4365043" y="1528083"/>
            <a:ext cx="6295853" cy="934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Imagen 41">
            <a:extLst>
              <a:ext uri="{FF2B5EF4-FFF2-40B4-BE49-F238E27FC236}">
                <a16:creationId xmlns:a16="http://schemas.microsoft.com/office/drawing/2014/main" id="{D85B6D6E-A46E-5F15-EA73-A2A7E59DAF2F}"/>
              </a:ext>
            </a:extLst>
          </p:cNvPr>
          <p:cNvPicPr>
            <a:picLocks noChangeAspect="1"/>
          </p:cNvPicPr>
          <p:nvPr/>
        </p:nvPicPr>
        <p:blipFill rotWithShape="1">
          <a:blip r:embed="rId12"/>
          <a:srcRect l="51999" t="29339" r="23141" b="14666"/>
          <a:stretch/>
        </p:blipFill>
        <p:spPr>
          <a:xfrm>
            <a:off x="6215456" y="1518180"/>
            <a:ext cx="2812037" cy="3562714"/>
          </a:xfrm>
          <a:prstGeom prst="rect">
            <a:avLst/>
          </a:prstGeom>
        </p:spPr>
      </p:pic>
      <p:cxnSp>
        <p:nvCxnSpPr>
          <p:cNvPr id="43" name="Conector: angular 42">
            <a:extLst>
              <a:ext uri="{FF2B5EF4-FFF2-40B4-BE49-F238E27FC236}">
                <a16:creationId xmlns:a16="http://schemas.microsoft.com/office/drawing/2014/main" id="{71937E9F-9230-08BD-7BFB-AD0F6693EF73}"/>
              </a:ext>
            </a:extLst>
          </p:cNvPr>
          <p:cNvCxnSpPr>
            <a:cxnSpLocks/>
          </p:cNvCxnSpPr>
          <p:nvPr/>
        </p:nvCxnSpPr>
        <p:spPr>
          <a:xfrm rot="5400000" flipH="1" flipV="1">
            <a:off x="4693722" y="1875832"/>
            <a:ext cx="243036" cy="4475403"/>
          </a:xfrm>
          <a:prstGeom prst="bentConnector4">
            <a:avLst>
              <a:gd name="adj1" fmla="val -94060"/>
              <a:gd name="adj2" fmla="val 52179"/>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4" name="Bocadillo: rectángulo con esquinas redondeadas 43">
            <a:extLst>
              <a:ext uri="{FF2B5EF4-FFF2-40B4-BE49-F238E27FC236}">
                <a16:creationId xmlns:a16="http://schemas.microsoft.com/office/drawing/2014/main" id="{247D4DE4-ED1C-200C-3279-06231696963C}"/>
              </a:ext>
            </a:extLst>
          </p:cNvPr>
          <p:cNvSpPr/>
          <p:nvPr/>
        </p:nvSpPr>
        <p:spPr>
          <a:xfrm>
            <a:off x="587699" y="3911793"/>
            <a:ext cx="2184885" cy="738271"/>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Dé clic nuevamente en el botón “Revisar Queja” para ingresar al formulario.</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Tree>
    <p:extLst>
      <p:ext uri="{BB962C8B-B14F-4D97-AF65-F5344CB8AC3E}">
        <p14:creationId xmlns:p14="http://schemas.microsoft.com/office/powerpoint/2010/main" val="416201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sp>
        <p:nvSpPr>
          <p:cNvPr id="12" name="CuadroTexto 10">
            <a:extLst>
              <a:ext uri="{FF2B5EF4-FFF2-40B4-BE49-F238E27FC236}">
                <a16:creationId xmlns:a16="http://schemas.microsoft.com/office/drawing/2014/main" id="{1EF91FC9-447A-4AB4-B19F-DF842C9C782A}"/>
              </a:ext>
            </a:extLst>
          </p:cNvPr>
          <p:cNvSpPr txBox="1"/>
          <p:nvPr/>
        </p:nvSpPr>
        <p:spPr>
          <a:xfrm>
            <a:off x="311003" y="411587"/>
            <a:ext cx="3185698" cy="58785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effectLst/>
                <a:uLnTx/>
                <a:uFillTx/>
                <a:latin typeface="Fira Sans" panose="020B0503050000020004" pitchFamily="34" charset="0"/>
                <a:ea typeface="+mn-ea"/>
                <a:cs typeface="+mn-cs"/>
              </a:rPr>
              <a:t>¿Cómo ingresar al módulo?</a:t>
            </a: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MX" sz="1600" dirty="0">
                <a:latin typeface="Fira Sans Book" panose="020B0503050000020004" pitchFamily="34" charset="0"/>
              </a:rPr>
              <a:t>1. Ingrese a </a:t>
            </a:r>
            <a:r>
              <a:rPr kumimoji="0" lang="es-MX" sz="1600" b="1" i="0" u="none" strike="noStrike" kern="1200" cap="none" spc="0" normalizeH="0" baseline="0" noProof="0" dirty="0">
                <a:ln>
                  <a:noFill/>
                </a:ln>
                <a:solidFill>
                  <a:srgbClr val="0070C0"/>
                </a:solidFill>
                <a:effectLst/>
                <a:uLnTx/>
                <a:uFillTx/>
                <a:latin typeface="Fira Sans Book" panose="020B0503050000020004" pitchFamily="34" charset="0"/>
                <a:ea typeface="+mn-ea"/>
                <a:cs typeface="+mn-cs"/>
              </a:rPr>
              <a:t>Quejas Clientes </a:t>
            </a:r>
            <a:r>
              <a:rPr kumimoji="0" lang="es-MX" sz="1600" i="0" u="none" strike="noStrike" kern="1200" cap="none" spc="0" normalizeH="0" baseline="0" noProof="0" dirty="0">
                <a:ln>
                  <a:noFill/>
                </a:ln>
                <a:effectLst/>
                <a:uLnTx/>
                <a:uFillTx/>
                <a:latin typeface="Fira Sans Book" panose="020B0503050000020004" pitchFamily="34" charset="0"/>
                <a:ea typeface="+mn-ea"/>
                <a:cs typeface="+mn-cs"/>
              </a:rPr>
              <a:t>desde el Centro de Atención ubicado en el menú izquierdo.  </a:t>
            </a:r>
          </a:p>
          <a:p>
            <a:pPr marR="0" lvl="0" algn="just" defTabSz="914400" rtl="0" eaLnBrk="1" fontAlgn="auto" latinLnBrk="0" hangingPunct="1">
              <a:lnSpc>
                <a:spcPct val="100000"/>
              </a:lnSpc>
              <a:spcBef>
                <a:spcPts val="0"/>
              </a:spcBef>
              <a:spcAft>
                <a:spcPts val="0"/>
              </a:spcAft>
              <a:buClrTx/>
              <a:buSzTx/>
              <a:tabLst/>
              <a:defRPr/>
            </a:pPr>
            <a:endParaRPr lang="es-MX"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MX" sz="1600" dirty="0">
                <a:latin typeface="Fira Sans Book" panose="020B0503050000020004" pitchFamily="34" charset="0"/>
              </a:rPr>
              <a:t>2. De clic en la pestaña </a:t>
            </a:r>
            <a:r>
              <a:rPr kumimoji="0" lang="es-MX" sz="1600" b="1" i="0" u="none" strike="noStrike" kern="1200" cap="none" spc="0" normalizeH="0" baseline="0" noProof="0" dirty="0">
                <a:ln>
                  <a:noFill/>
                </a:ln>
                <a:solidFill>
                  <a:srgbClr val="0070C0"/>
                </a:solidFill>
                <a:effectLst/>
                <a:uLnTx/>
                <a:uFillTx/>
                <a:latin typeface="Fira Sans Book" panose="020B0503050000020004" pitchFamily="34" charset="0"/>
                <a:ea typeface="+mn-ea"/>
                <a:cs typeface="+mn-cs"/>
              </a:rPr>
              <a:t>”Quejas Clientes”</a:t>
            </a:r>
            <a:endParaRPr lang="es-MX" sz="1600" b="1" dirty="0">
              <a:solidFill>
                <a:schemeClr val="accent1"/>
              </a:solidFill>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endParaRPr lang="es-MX"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endParaRPr lang="es-MX"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endParaRPr lang="es-MX"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endParaRPr lang="es-MX"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MX" sz="1600" dirty="0">
                <a:latin typeface="Fira Sans Book" panose="020B0503050000020004" pitchFamily="34" charset="0"/>
              </a:rPr>
              <a:t>3. En este módulo podrá </a:t>
            </a:r>
          </a:p>
          <a:p>
            <a:pPr marR="0" lvl="0" algn="just" defTabSz="914400" rtl="0" eaLnBrk="1" fontAlgn="auto" latinLnBrk="0" hangingPunct="1">
              <a:lnSpc>
                <a:spcPct val="100000"/>
              </a:lnSpc>
              <a:spcBef>
                <a:spcPts val="0"/>
              </a:spcBef>
              <a:spcAft>
                <a:spcPts val="0"/>
              </a:spcAft>
              <a:buClrTx/>
              <a:buSzTx/>
              <a:tabLst/>
              <a:defRPr/>
            </a:pPr>
            <a:endParaRPr kumimoji="0" lang="es-MX" sz="1600" i="0" u="none" strike="noStrike" kern="1200" cap="none" spc="0" normalizeH="0" baseline="0" noProof="0" dirty="0">
              <a:ln>
                <a:noFill/>
              </a:ln>
              <a:effectLst/>
              <a:uLnTx/>
              <a:uFillTx/>
              <a:latin typeface="Fira Sans Book" panose="020B05030500000200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dirty="0">
                <a:latin typeface="Fira Sans Book" panose="020B0503050000020004" pitchFamily="34" charset="0"/>
              </a:rPr>
              <a:t>Añadir</a:t>
            </a:r>
            <a:r>
              <a:rPr kumimoji="0" lang="es-MX" sz="1600" i="0" u="none" strike="noStrike" kern="1200" cap="none" spc="0" normalizeH="0" baseline="0" noProof="0" dirty="0">
                <a:ln>
                  <a:noFill/>
                </a:ln>
                <a:effectLst/>
                <a:uLnTx/>
                <a:uFillTx/>
                <a:latin typeface="Fira Sans Book" panose="020B0503050000020004" pitchFamily="34" charset="0"/>
                <a:ea typeface="+mn-ea"/>
                <a:cs typeface="+mn-cs"/>
              </a:rPr>
              <a:t> </a:t>
            </a:r>
            <a:r>
              <a:rPr lang="es-MX" sz="1600" dirty="0">
                <a:latin typeface="Fira Sans Book" panose="020B0503050000020004" pitchFamily="34" charset="0"/>
              </a:rPr>
              <a:t>reportes que la organización reciba sobre la queja de un cliente.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dirty="0">
                <a:latin typeface="Fira Sans Book" panose="020B0503050000020004" pitchFamily="34" charset="0"/>
              </a:rPr>
              <a:t>Dar seguimiento a los reportes añadidos.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i="0" u="none" strike="noStrike" kern="1200" cap="none" spc="0" normalizeH="0" baseline="0" noProof="0" dirty="0">
                <a:ln>
                  <a:noFill/>
                </a:ln>
                <a:effectLst/>
                <a:uLnTx/>
                <a:uFillTx/>
                <a:latin typeface="Fira Sans Book" panose="020B0503050000020004" pitchFamily="34" charset="0"/>
                <a:ea typeface="+mn-ea"/>
                <a:cs typeface="+mn-cs"/>
              </a:rPr>
              <a:t>Consultar el estatus de las quejas a través del tablero.</a:t>
            </a:r>
            <a:endParaRPr lang="es-MX" sz="1600" dirty="0">
              <a:latin typeface="Fira Sans Book" panose="020B05030500000200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600" i="0" u="none" strike="noStrike" kern="1200" cap="none" spc="0" normalizeH="0" baseline="0" noProof="0" dirty="0">
              <a:ln>
                <a:noFill/>
              </a:ln>
              <a:effectLst/>
              <a:uLnTx/>
              <a:uFillTx/>
              <a:latin typeface="Fira Sans Book" panose="020B0503050000020004" pitchFamily="34" charset="0"/>
              <a:ea typeface="+mn-ea"/>
              <a:cs typeface="+mn-cs"/>
            </a:endParaRPr>
          </a:p>
        </p:txBody>
      </p:sp>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06226" y="1090680"/>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8" name="Imagen 7">
            <a:extLst>
              <a:ext uri="{FF2B5EF4-FFF2-40B4-BE49-F238E27FC236}">
                <a16:creationId xmlns:a16="http://schemas.microsoft.com/office/drawing/2014/main" id="{78F8E71E-794B-4EFF-8017-4F8443ABB59B}"/>
              </a:ext>
            </a:extLst>
          </p:cNvPr>
          <p:cNvPicPr>
            <a:picLocks noChangeAspect="1"/>
          </p:cNvPicPr>
          <p:nvPr/>
        </p:nvPicPr>
        <p:blipFill>
          <a:blip r:embed="rId8"/>
          <a:stretch>
            <a:fillRect/>
          </a:stretch>
        </p:blipFill>
        <p:spPr>
          <a:xfrm>
            <a:off x="4629074" y="1306730"/>
            <a:ext cx="6468863" cy="3636960"/>
          </a:xfrm>
          <a:prstGeom prst="rect">
            <a:avLst/>
          </a:prstGeom>
        </p:spPr>
      </p:pic>
      <p:sp>
        <p:nvSpPr>
          <p:cNvPr id="3" name="Rectángulo 2">
            <a:extLst>
              <a:ext uri="{FF2B5EF4-FFF2-40B4-BE49-F238E27FC236}">
                <a16:creationId xmlns:a16="http://schemas.microsoft.com/office/drawing/2014/main" id="{98E7788E-447C-4E1B-A7DF-9CBFDF72AB2A}"/>
              </a:ext>
            </a:extLst>
          </p:cNvPr>
          <p:cNvSpPr/>
          <p:nvPr/>
        </p:nvSpPr>
        <p:spPr>
          <a:xfrm>
            <a:off x="4648124" y="2784358"/>
            <a:ext cx="836035" cy="282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75D05E90-ACE4-462A-A3EF-FE1F2C114C55}"/>
              </a:ext>
            </a:extLst>
          </p:cNvPr>
          <p:cNvSpPr/>
          <p:nvPr/>
        </p:nvSpPr>
        <p:spPr>
          <a:xfrm>
            <a:off x="8105774" y="2309533"/>
            <a:ext cx="833533" cy="271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 name="Imagen 22">
            <a:extLst>
              <a:ext uri="{FF2B5EF4-FFF2-40B4-BE49-F238E27FC236}">
                <a16:creationId xmlns:a16="http://schemas.microsoft.com/office/drawing/2014/main" id="{F7822E72-6BE0-FDC5-A4C1-7BC7655A367A}"/>
              </a:ext>
            </a:extLst>
          </p:cNvPr>
          <p:cNvPicPr>
            <a:picLocks noChangeAspect="1"/>
          </p:cNvPicPr>
          <p:nvPr/>
        </p:nvPicPr>
        <p:blipFill rotWithShape="1">
          <a:blip r:embed="rId8"/>
          <a:srcRect l="53583" t="28927" r="33493" b="66690"/>
          <a:stretch/>
        </p:blipFill>
        <p:spPr>
          <a:xfrm>
            <a:off x="696663" y="3166278"/>
            <a:ext cx="1936176" cy="369150"/>
          </a:xfrm>
          <a:prstGeom prst="rect">
            <a:avLst/>
          </a:prstGeom>
        </p:spPr>
      </p:pic>
      <p:sp>
        <p:nvSpPr>
          <p:cNvPr id="25" name="Rectángulo 24">
            <a:extLst>
              <a:ext uri="{FF2B5EF4-FFF2-40B4-BE49-F238E27FC236}">
                <a16:creationId xmlns:a16="http://schemas.microsoft.com/office/drawing/2014/main" id="{AF0BE219-E552-84F1-F4A2-2510165B4252}"/>
              </a:ext>
            </a:extLst>
          </p:cNvPr>
          <p:cNvSpPr/>
          <p:nvPr/>
        </p:nvSpPr>
        <p:spPr>
          <a:xfrm>
            <a:off x="4590827" y="1273872"/>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7" name="Picture 2">
            <a:extLst>
              <a:ext uri="{FF2B5EF4-FFF2-40B4-BE49-F238E27FC236}">
                <a16:creationId xmlns:a16="http://schemas.microsoft.com/office/drawing/2014/main" id="{23E1A34E-ACFF-97FF-C6DF-C5A660AF3A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4626602" y="4725754"/>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8" name="Rectángulo 27">
            <a:extLst>
              <a:ext uri="{FF2B5EF4-FFF2-40B4-BE49-F238E27FC236}">
                <a16:creationId xmlns:a16="http://schemas.microsoft.com/office/drawing/2014/main" id="{D52C0F4B-9248-88F2-C0C9-7239FD778F63}"/>
              </a:ext>
            </a:extLst>
          </p:cNvPr>
          <p:cNvSpPr/>
          <p:nvPr/>
        </p:nvSpPr>
        <p:spPr>
          <a:xfrm>
            <a:off x="5373456" y="471970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2ABFC92A-4106-58F1-FBF1-9FE4A95E6A74}"/>
              </a:ext>
            </a:extLst>
          </p:cNvPr>
          <p:cNvSpPr/>
          <p:nvPr/>
        </p:nvSpPr>
        <p:spPr>
          <a:xfrm>
            <a:off x="7408476" y="471970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Gráfico 41" descr="Icono de menú de hamburguesa con relleno sólido">
            <a:hlinkClick r:id="rId7" action="ppaction://hlinksldjump"/>
            <a:extLst>
              <a:ext uri="{FF2B5EF4-FFF2-40B4-BE49-F238E27FC236}">
                <a16:creationId xmlns:a16="http://schemas.microsoft.com/office/drawing/2014/main" id="{3763888A-DC27-C10E-D8B1-E72715BC7DC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215191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329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62103"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11438" y="4356846"/>
            <a:ext cx="884835" cy="295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ángulo 41">
            <a:extLst>
              <a:ext uri="{FF2B5EF4-FFF2-40B4-BE49-F238E27FC236}">
                <a16:creationId xmlns:a16="http://schemas.microsoft.com/office/drawing/2014/main" id="{90654F1C-C5D2-FBC1-973E-F24A454699B3}"/>
              </a:ext>
            </a:extLst>
          </p:cNvPr>
          <p:cNvSpPr/>
          <p:nvPr/>
        </p:nvSpPr>
        <p:spPr>
          <a:xfrm>
            <a:off x="3982866" y="48107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ángulo 42">
            <a:extLst>
              <a:ext uri="{FF2B5EF4-FFF2-40B4-BE49-F238E27FC236}">
                <a16:creationId xmlns:a16="http://schemas.microsoft.com/office/drawing/2014/main" id="{CF1E3C38-BB7A-EC4D-8B7D-5897C8EA0156}"/>
              </a:ext>
            </a:extLst>
          </p:cNvPr>
          <p:cNvSpPr/>
          <p:nvPr/>
        </p:nvSpPr>
        <p:spPr>
          <a:xfrm>
            <a:off x="6017886" y="481079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n 2">
            <a:extLst>
              <a:ext uri="{FF2B5EF4-FFF2-40B4-BE49-F238E27FC236}">
                <a16:creationId xmlns:a16="http://schemas.microsoft.com/office/drawing/2014/main" id="{98749EE0-FB9B-F734-3E99-C850B69DEEBF}"/>
              </a:ext>
            </a:extLst>
          </p:cNvPr>
          <p:cNvPicPr>
            <a:picLocks noChangeAspect="1"/>
          </p:cNvPicPr>
          <p:nvPr/>
        </p:nvPicPr>
        <p:blipFill>
          <a:blip r:embed="rId8"/>
          <a:stretch>
            <a:fillRect/>
          </a:stretch>
        </p:blipFill>
        <p:spPr>
          <a:xfrm>
            <a:off x="3096399" y="1417465"/>
            <a:ext cx="6452686" cy="3596155"/>
          </a:xfrm>
          <a:prstGeom prst="rect">
            <a:avLst/>
          </a:prstGeom>
        </p:spPr>
      </p:pic>
      <p:cxnSp>
        <p:nvCxnSpPr>
          <p:cNvPr id="57" name="Conector: angular 56">
            <a:extLst>
              <a:ext uri="{FF2B5EF4-FFF2-40B4-BE49-F238E27FC236}">
                <a16:creationId xmlns:a16="http://schemas.microsoft.com/office/drawing/2014/main" id="{53139FB6-1490-1415-320B-A70FA41EE834}"/>
              </a:ext>
            </a:extLst>
          </p:cNvPr>
          <p:cNvCxnSpPr>
            <a:cxnSpLocks/>
          </p:cNvCxnSpPr>
          <p:nvPr/>
        </p:nvCxnSpPr>
        <p:spPr>
          <a:xfrm flipV="1">
            <a:off x="866143" y="3744227"/>
            <a:ext cx="3850236" cy="858016"/>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58" name="Conector: angular 57">
            <a:extLst>
              <a:ext uri="{FF2B5EF4-FFF2-40B4-BE49-F238E27FC236}">
                <a16:creationId xmlns:a16="http://schemas.microsoft.com/office/drawing/2014/main" id="{1DABCA5A-1C66-0559-FB23-2F326EDD330C}"/>
              </a:ext>
            </a:extLst>
          </p:cNvPr>
          <p:cNvCxnSpPr>
            <a:cxnSpLocks/>
          </p:cNvCxnSpPr>
          <p:nvPr/>
        </p:nvCxnSpPr>
        <p:spPr>
          <a:xfrm>
            <a:off x="1400460" y="2729542"/>
            <a:ext cx="3466702" cy="47567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59" name="Bocadillo: rectángulo con esquinas redondeadas 58">
            <a:extLst>
              <a:ext uri="{FF2B5EF4-FFF2-40B4-BE49-F238E27FC236}">
                <a16:creationId xmlns:a16="http://schemas.microsoft.com/office/drawing/2014/main" id="{6BADF912-B0D4-9975-3BCB-B8DF762CB2E0}"/>
              </a:ext>
            </a:extLst>
          </p:cNvPr>
          <p:cNvSpPr/>
          <p:nvPr/>
        </p:nvSpPr>
        <p:spPr>
          <a:xfrm>
            <a:off x="293266" y="2446488"/>
            <a:ext cx="2313505" cy="642110"/>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Dé clic en la opción “Sí”.</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cxnSp>
        <p:nvCxnSpPr>
          <p:cNvPr id="62" name="Conector: angular 61">
            <a:extLst>
              <a:ext uri="{FF2B5EF4-FFF2-40B4-BE49-F238E27FC236}">
                <a16:creationId xmlns:a16="http://schemas.microsoft.com/office/drawing/2014/main" id="{4CD52D2B-D4FE-0D21-7DD3-1D6DABE99C8D}"/>
              </a:ext>
            </a:extLst>
          </p:cNvPr>
          <p:cNvCxnSpPr>
            <a:cxnSpLocks/>
          </p:cNvCxnSpPr>
          <p:nvPr/>
        </p:nvCxnSpPr>
        <p:spPr>
          <a:xfrm rot="10800000" flipV="1">
            <a:off x="9137953" y="3844745"/>
            <a:ext cx="1477638" cy="506057"/>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64" name="Bocadillo: rectángulo con esquinas redondeadas 63">
            <a:extLst>
              <a:ext uri="{FF2B5EF4-FFF2-40B4-BE49-F238E27FC236}">
                <a16:creationId xmlns:a16="http://schemas.microsoft.com/office/drawing/2014/main" id="{E36453D8-CD3F-0D30-D8C4-C6E8B85B9DBC}"/>
              </a:ext>
            </a:extLst>
          </p:cNvPr>
          <p:cNvSpPr/>
          <p:nvPr/>
        </p:nvSpPr>
        <p:spPr>
          <a:xfrm>
            <a:off x="10192686" y="2858703"/>
            <a:ext cx="1835070" cy="123282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Dé clic en el botón “Siguiente” o ”Guardar” para que la información capturada se guarde y el correo pueda enviarse .</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65" name="Rectángulo 64">
            <a:extLst>
              <a:ext uri="{FF2B5EF4-FFF2-40B4-BE49-F238E27FC236}">
                <a16:creationId xmlns:a16="http://schemas.microsoft.com/office/drawing/2014/main" id="{FF3C1675-7F06-8F5F-245E-99BC8B85058B}"/>
              </a:ext>
            </a:extLst>
          </p:cNvPr>
          <p:cNvSpPr/>
          <p:nvPr/>
        </p:nvSpPr>
        <p:spPr>
          <a:xfrm>
            <a:off x="3099607" y="1370411"/>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2">
            <a:extLst>
              <a:ext uri="{FF2B5EF4-FFF2-40B4-BE49-F238E27FC236}">
                <a16:creationId xmlns:a16="http://schemas.microsoft.com/office/drawing/2014/main" id="{5EA89E37-9D1F-B34A-2AEB-FFD1A7252B3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099414" y="4814541"/>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67" name="Rectángulo 66">
            <a:extLst>
              <a:ext uri="{FF2B5EF4-FFF2-40B4-BE49-F238E27FC236}">
                <a16:creationId xmlns:a16="http://schemas.microsoft.com/office/drawing/2014/main" id="{72CD2F8B-4A1C-B641-8E16-E3758B7363CC}"/>
              </a:ext>
            </a:extLst>
          </p:cNvPr>
          <p:cNvSpPr/>
          <p:nvPr/>
        </p:nvSpPr>
        <p:spPr>
          <a:xfrm>
            <a:off x="3846268" y="4808493"/>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ángulo 67">
            <a:extLst>
              <a:ext uri="{FF2B5EF4-FFF2-40B4-BE49-F238E27FC236}">
                <a16:creationId xmlns:a16="http://schemas.microsoft.com/office/drawing/2014/main" id="{25DEB699-4B1B-B1C2-811E-FEA25094CDF5}"/>
              </a:ext>
            </a:extLst>
          </p:cNvPr>
          <p:cNvSpPr/>
          <p:nvPr/>
        </p:nvSpPr>
        <p:spPr>
          <a:xfrm>
            <a:off x="5881288" y="4808493"/>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Gráfico 68" descr="Icono de menú de hamburguesa con relleno sólido">
            <a:hlinkClick r:id="rId10" action="ppaction://hlinksldjump"/>
            <a:extLst>
              <a:ext uri="{FF2B5EF4-FFF2-40B4-BE49-F238E27FC236}">
                <a16:creationId xmlns:a16="http://schemas.microsoft.com/office/drawing/2014/main" id="{31E0C342-B461-F9F5-DDC0-12F095C988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cxnSp>
        <p:nvCxnSpPr>
          <p:cNvPr id="35" name="Conector: angular 34">
            <a:extLst>
              <a:ext uri="{FF2B5EF4-FFF2-40B4-BE49-F238E27FC236}">
                <a16:creationId xmlns:a16="http://schemas.microsoft.com/office/drawing/2014/main" id="{9ADBAEFB-C00F-58D0-AF44-B5D3C0FDD6CA}"/>
              </a:ext>
            </a:extLst>
          </p:cNvPr>
          <p:cNvCxnSpPr>
            <a:cxnSpLocks/>
          </p:cNvCxnSpPr>
          <p:nvPr/>
        </p:nvCxnSpPr>
        <p:spPr>
          <a:xfrm>
            <a:off x="1231039" y="1672433"/>
            <a:ext cx="3466702" cy="475671"/>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4" name="Bocadillo: rectángulo con esquinas redondeadas 43">
            <a:extLst>
              <a:ext uri="{FF2B5EF4-FFF2-40B4-BE49-F238E27FC236}">
                <a16:creationId xmlns:a16="http://schemas.microsoft.com/office/drawing/2014/main" id="{A10A5DCF-650C-46D1-E89D-70CE5759FF25}"/>
              </a:ext>
            </a:extLst>
          </p:cNvPr>
          <p:cNvSpPr/>
          <p:nvPr/>
        </p:nvSpPr>
        <p:spPr>
          <a:xfrm>
            <a:off x="214142" y="1118141"/>
            <a:ext cx="2313505" cy="78933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Ingrese a la pestaña “Análisis Inicial de la queja” para solicitar una Acción Correctiva. </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45" name="Bocadillo: rectángulo con esquinas redondeadas 44">
            <a:extLst>
              <a:ext uri="{FF2B5EF4-FFF2-40B4-BE49-F238E27FC236}">
                <a16:creationId xmlns:a16="http://schemas.microsoft.com/office/drawing/2014/main" id="{AFCBDB18-3973-1284-1D56-2C1B89C2DCB7}"/>
              </a:ext>
            </a:extLst>
          </p:cNvPr>
          <p:cNvSpPr/>
          <p:nvPr/>
        </p:nvSpPr>
        <p:spPr>
          <a:xfrm>
            <a:off x="269293" y="3741190"/>
            <a:ext cx="2325648" cy="144437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A continuación se mostrarán los siguientes campos, seleccione el nombre del responsable del SGI, y en automático el sistema le arrojará el puesto y área de la persona.</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46" name="TextBox 2">
            <a:extLst>
              <a:ext uri="{FF2B5EF4-FFF2-40B4-BE49-F238E27FC236}">
                <a16:creationId xmlns:a16="http://schemas.microsoft.com/office/drawing/2014/main" id="{6B5B27FA-6694-0204-0EBA-F9BCAC91CA54}"/>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Acciones Correctivas</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Tree>
    <p:extLst>
      <p:ext uri="{BB962C8B-B14F-4D97-AF65-F5344CB8AC3E}">
        <p14:creationId xmlns:p14="http://schemas.microsoft.com/office/powerpoint/2010/main" val="2590326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36009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Fira Sans Book" panose="020B0503050000020004"/>
                <a:ea typeface="+mn-ea"/>
                <a:cs typeface="+mn-cs"/>
              </a:rPr>
              <a:t>Correo Electrónico: </a:t>
            </a:r>
            <a:r>
              <a:rPr kumimoji="0" lang="es-MX" sz="1800" b="1" i="0" u="none" strike="noStrike" kern="1200" cap="none" spc="0" normalizeH="0" baseline="0" noProof="0" dirty="0">
                <a:ln>
                  <a:noFill/>
                </a:ln>
                <a:solidFill>
                  <a:srgbClr val="ED7D31"/>
                </a:solidFill>
                <a:effectLst/>
                <a:uLnTx/>
                <a:uFillTx/>
                <a:latin typeface="Fira Sans Book" panose="020B0503050000020004"/>
                <a:ea typeface="+mn-ea"/>
                <a:cs typeface="+mn-cs"/>
              </a:rPr>
              <a:t>Solicitud del Acción Correctiva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El responsable del SGI recibirá el siguiente correo con copia a quien reporta, el cual contiene el resumen de la queja.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Datos generales.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Responsable de la atención.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Reportó.</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Queja del cliente dirigida 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Descripción de la queja.</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Registró.</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sp>
        <p:nvSpPr>
          <p:cNvPr id="7" name="Rectángulo 6">
            <a:extLst>
              <a:ext uri="{FF2B5EF4-FFF2-40B4-BE49-F238E27FC236}">
                <a16:creationId xmlns:a16="http://schemas.microsoft.com/office/drawing/2014/main" id="{80E2D667-879C-5C2D-022F-8B827DD3279F}"/>
              </a:ext>
            </a:extLst>
          </p:cNvPr>
          <p:cNvSpPr/>
          <p:nvPr/>
        </p:nvSpPr>
        <p:spPr>
          <a:xfrm>
            <a:off x="4389120" y="1645920"/>
            <a:ext cx="6271777" cy="1300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Imagen 26">
            <a:extLst>
              <a:ext uri="{FF2B5EF4-FFF2-40B4-BE49-F238E27FC236}">
                <a16:creationId xmlns:a16="http://schemas.microsoft.com/office/drawing/2014/main" id="{FB187E2C-2029-C6EE-A92F-651EFD8A8311}"/>
              </a:ext>
            </a:extLst>
          </p:cNvPr>
          <p:cNvPicPr>
            <a:picLocks noChangeAspect="1"/>
          </p:cNvPicPr>
          <p:nvPr/>
        </p:nvPicPr>
        <p:blipFill rotWithShape="1">
          <a:blip r:embed="rId9"/>
          <a:srcRect l="47240" t="36098" r="20460" b="6577"/>
          <a:stretch/>
        </p:blipFill>
        <p:spPr>
          <a:xfrm>
            <a:off x="5862503" y="1514602"/>
            <a:ext cx="3526627" cy="3566292"/>
          </a:xfrm>
          <a:prstGeom prst="rect">
            <a:avLst/>
          </a:prstGeom>
        </p:spPr>
      </p:pic>
      <p:pic>
        <p:nvPicPr>
          <p:cNvPr id="28" name="Gráfico 27" descr="Icono de menú de hamburguesa con relleno sólido">
            <a:hlinkClick r:id="rId10" action="ppaction://hlinksldjump"/>
            <a:extLst>
              <a:ext uri="{FF2B5EF4-FFF2-40B4-BE49-F238E27FC236}">
                <a16:creationId xmlns:a16="http://schemas.microsoft.com/office/drawing/2014/main" id="{71B5BFAE-9E9F-AD38-F648-1F61BA819B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323953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E36ABFD-662D-0DA9-999B-762593E7D3A1}"/>
              </a:ext>
            </a:extLst>
          </p:cNvPr>
          <p:cNvPicPr>
            <a:picLocks noChangeAspect="1"/>
          </p:cNvPicPr>
          <p:nvPr/>
        </p:nvPicPr>
        <p:blipFill rotWithShape="1">
          <a:blip r:embed="rId9"/>
          <a:srcRect l="47094" t="37277" r="20095" b="6769"/>
          <a:stretch/>
        </p:blipFill>
        <p:spPr>
          <a:xfrm>
            <a:off x="5934757" y="1567476"/>
            <a:ext cx="3643229" cy="3494757"/>
          </a:xfrm>
          <a:prstGeom prst="rect">
            <a:avLst/>
          </a:prstGeom>
        </p:spPr>
      </p:pic>
      <p:cxnSp>
        <p:nvCxnSpPr>
          <p:cNvPr id="25" name="Conector: angular 24">
            <a:extLst>
              <a:ext uri="{FF2B5EF4-FFF2-40B4-BE49-F238E27FC236}">
                <a16:creationId xmlns:a16="http://schemas.microsoft.com/office/drawing/2014/main" id="{546CAE4B-7113-5187-31A3-080015A0F516}"/>
              </a:ext>
            </a:extLst>
          </p:cNvPr>
          <p:cNvCxnSpPr>
            <a:cxnSpLocks/>
          </p:cNvCxnSpPr>
          <p:nvPr/>
        </p:nvCxnSpPr>
        <p:spPr>
          <a:xfrm>
            <a:off x="2023206" y="2907890"/>
            <a:ext cx="4771589" cy="778395"/>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6" name="Bocadillo: rectángulo con esquinas redondeadas 25">
            <a:extLst>
              <a:ext uri="{FF2B5EF4-FFF2-40B4-BE49-F238E27FC236}">
                <a16:creationId xmlns:a16="http://schemas.microsoft.com/office/drawing/2014/main" id="{BB6B7D12-A129-D4DC-5EFC-3CDE7297DF72}"/>
              </a:ext>
            </a:extLst>
          </p:cNvPr>
          <p:cNvSpPr/>
          <p:nvPr/>
        </p:nvSpPr>
        <p:spPr>
          <a:xfrm>
            <a:off x="342226" y="2383016"/>
            <a:ext cx="2341704" cy="119758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rPr>
              <a:t>El responsable del SGI deberá dar clic en el botón “Revisar Acción Correctiva” para aceptar o rechazar.</a:t>
            </a:r>
            <a:endParaRPr kumimoji="0" lang="es-MX" sz="1200" b="0" i="0" u="none" strike="noStrike" kern="1200" cap="none" spc="0" normalizeH="0" baseline="0" noProof="0" dirty="0">
              <a:ln>
                <a:noFill/>
              </a:ln>
              <a:solidFill>
                <a:prstClr val="white"/>
              </a:solidFill>
              <a:effectLst/>
              <a:uLnTx/>
              <a:uFillTx/>
              <a:latin typeface="Fira Sans Book" panose="020B0503050000020004" pitchFamily="34" charset="0"/>
              <a:ea typeface="+mn-ea"/>
              <a:cs typeface="+mn-cs"/>
            </a:endParaRPr>
          </a:p>
        </p:txBody>
      </p:sp>
      <p:pic>
        <p:nvPicPr>
          <p:cNvPr id="27" name="Gráfico 26" descr="Icono de menú de hamburguesa con relleno sólido">
            <a:hlinkClick r:id="rId10" action="ppaction://hlinksldjump"/>
            <a:extLst>
              <a:ext uri="{FF2B5EF4-FFF2-40B4-BE49-F238E27FC236}">
                <a16:creationId xmlns:a16="http://schemas.microsoft.com/office/drawing/2014/main" id="{828F044A-C00D-C1C6-D1D8-357EEFD124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83450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áfico 34" descr="Icono de menú de hamburguesa con relleno sólido">
            <a:hlinkClick r:id="rId6" action="ppaction://hlinksldjump"/>
            <a:extLst>
              <a:ext uri="{FF2B5EF4-FFF2-40B4-BE49-F238E27FC236}">
                <a16:creationId xmlns:a16="http://schemas.microsoft.com/office/drawing/2014/main" id="{20DE2940-5D83-4127-9BB2-17A6BD2A2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7319" y="69046"/>
            <a:ext cx="402501" cy="402501"/>
          </a:xfrm>
          <a:prstGeom prst="rect">
            <a:avLst/>
          </a:prstGeom>
        </p:spPr>
      </p:pic>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9"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10"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163121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Fira Sans Book" panose="020B0503050000020004"/>
                <a:ea typeface="+mn-ea"/>
                <a:cs typeface="+mn-cs"/>
              </a:rPr>
              <a:t>Correo Electrónico: </a:t>
            </a:r>
            <a:r>
              <a:rPr kumimoji="0" lang="es-MX" sz="1800" b="1" i="0" u="none" strike="noStrike" kern="1200" cap="none" spc="0" normalizeH="0" baseline="0" noProof="0" dirty="0">
                <a:ln>
                  <a:noFill/>
                </a:ln>
                <a:solidFill>
                  <a:srgbClr val="ED7D31"/>
                </a:solidFill>
                <a:effectLst/>
                <a:uLnTx/>
                <a:uFillTx/>
                <a:latin typeface="Fira Sans Book" panose="020B0503050000020004"/>
                <a:ea typeface="+mn-ea"/>
                <a:cs typeface="+mn-cs"/>
              </a:rPr>
              <a:t>Acción Correctiva Aceptada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Sí el responsable del SGI aprueba la Acción Correctiva la persona que reportó la queja recibirá la Acción Correctiva.</a:t>
            </a:r>
          </a:p>
        </p:txBody>
      </p:sp>
      <p:sp>
        <p:nvSpPr>
          <p:cNvPr id="7" name="Rectángulo 6">
            <a:extLst>
              <a:ext uri="{FF2B5EF4-FFF2-40B4-BE49-F238E27FC236}">
                <a16:creationId xmlns:a16="http://schemas.microsoft.com/office/drawing/2014/main" id="{80E2D667-879C-5C2D-022F-8B827DD3279F}"/>
              </a:ext>
            </a:extLst>
          </p:cNvPr>
          <p:cNvSpPr/>
          <p:nvPr/>
        </p:nvSpPr>
        <p:spPr>
          <a:xfrm>
            <a:off x="4389120" y="1645920"/>
            <a:ext cx="6271777" cy="1300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n 2">
            <a:extLst>
              <a:ext uri="{FF2B5EF4-FFF2-40B4-BE49-F238E27FC236}">
                <a16:creationId xmlns:a16="http://schemas.microsoft.com/office/drawing/2014/main" id="{4840583C-6400-D41D-C7FE-95A92718AA04}"/>
              </a:ext>
            </a:extLst>
          </p:cNvPr>
          <p:cNvPicPr>
            <a:picLocks noChangeAspect="1"/>
          </p:cNvPicPr>
          <p:nvPr/>
        </p:nvPicPr>
        <p:blipFill rotWithShape="1">
          <a:blip r:embed="rId12"/>
          <a:srcRect l="47472" t="35649" r="19214" b="7322"/>
          <a:stretch/>
        </p:blipFill>
        <p:spPr>
          <a:xfrm>
            <a:off x="5709881" y="1507241"/>
            <a:ext cx="3628450" cy="3493937"/>
          </a:xfrm>
          <a:prstGeom prst="rect">
            <a:avLst/>
          </a:prstGeom>
        </p:spPr>
      </p:pic>
    </p:spTree>
    <p:extLst>
      <p:ext uri="{BB962C8B-B14F-4D97-AF65-F5344CB8AC3E}">
        <p14:creationId xmlns:p14="http://schemas.microsoft.com/office/powerpoint/2010/main" val="262535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167198"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4334" y="469"/>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39056" y="1240795"/>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white"/>
                </a:solidFill>
                <a:effectLst/>
                <a:uLnTx/>
                <a:uFillTx/>
                <a:latin typeface="Calibri" panose="020F0502020204030204"/>
                <a:ea typeface="+mn-ea"/>
                <a:cs typeface="+mn-cs"/>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Nota: Puedes navegar con las flechas del teclado  </a:t>
            </a:r>
            <a:endParaRPr kumimoji="0" lang="es-MX"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8" name="Picture 6">
            <a:extLst>
              <a:ext uri="{FF2B5EF4-FFF2-40B4-BE49-F238E27FC236}">
                <a16:creationId xmlns:a16="http://schemas.microsoft.com/office/drawing/2014/main" id="{15A87561-4F80-417B-8880-1660F68F036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251" t="24768" r="6444" b="16033"/>
          <a:stretch/>
        </p:blipFill>
        <p:spPr bwMode="auto">
          <a:xfrm>
            <a:off x="4307850" y="1468909"/>
            <a:ext cx="6432512" cy="3611985"/>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10">
            <a:extLst>
              <a:ext uri="{FF2B5EF4-FFF2-40B4-BE49-F238E27FC236}">
                <a16:creationId xmlns:a16="http://schemas.microsoft.com/office/drawing/2014/main" id="{026CB8D8-850F-F6D3-F38C-8F9566E4B0C9}"/>
              </a:ext>
            </a:extLst>
          </p:cNvPr>
          <p:cNvSpPr txBox="1"/>
          <p:nvPr/>
        </p:nvSpPr>
        <p:spPr>
          <a:xfrm>
            <a:off x="324001" y="943088"/>
            <a:ext cx="3712708" cy="187743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rgbClr val="0070C0"/>
                </a:solidFill>
                <a:effectLst/>
                <a:uLnTx/>
                <a:uFillTx/>
                <a:latin typeface="Fira Sans Book" panose="020B0503050000020004"/>
                <a:ea typeface="+mn-ea"/>
                <a:cs typeface="+mn-cs"/>
              </a:rPr>
              <a:t>Correo Electrónico: </a:t>
            </a:r>
            <a:r>
              <a:rPr kumimoji="0" lang="es-MX" sz="1800" b="1" i="0" u="none" strike="noStrike" kern="1200" cap="none" spc="0" normalizeH="0" baseline="0" noProof="0" dirty="0">
                <a:ln>
                  <a:noFill/>
                </a:ln>
                <a:solidFill>
                  <a:srgbClr val="ED7D31"/>
                </a:solidFill>
                <a:effectLst/>
                <a:uLnTx/>
                <a:uFillTx/>
                <a:latin typeface="Fira Sans Book" panose="020B0503050000020004"/>
                <a:ea typeface="+mn-ea"/>
                <a:cs typeface="+mn-cs"/>
              </a:rPr>
              <a:t>Acción Correctiva Rechazada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Fira Sans Book" panose="020B0503050000020004" pitchFamily="34" charset="0"/>
                <a:ea typeface="+mn-ea"/>
                <a:cs typeface="+mn-cs"/>
              </a:rPr>
              <a:t>En caso de que el responsable del SGI rechace la Acción Correctiva la persona que reportó la queja recibirá un correo con la justificación.</a:t>
            </a:r>
          </a:p>
        </p:txBody>
      </p:sp>
      <p:sp>
        <p:nvSpPr>
          <p:cNvPr id="7" name="Rectángulo 6">
            <a:extLst>
              <a:ext uri="{FF2B5EF4-FFF2-40B4-BE49-F238E27FC236}">
                <a16:creationId xmlns:a16="http://schemas.microsoft.com/office/drawing/2014/main" id="{80E2D667-879C-5C2D-022F-8B827DD3279F}"/>
              </a:ext>
            </a:extLst>
          </p:cNvPr>
          <p:cNvSpPr/>
          <p:nvPr/>
        </p:nvSpPr>
        <p:spPr>
          <a:xfrm>
            <a:off x="4389120" y="1645920"/>
            <a:ext cx="6271777" cy="1300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a:extLst>
              <a:ext uri="{FF2B5EF4-FFF2-40B4-BE49-F238E27FC236}">
                <a16:creationId xmlns:a16="http://schemas.microsoft.com/office/drawing/2014/main" id="{3485AAF5-4DD0-EF28-0B51-3ADDF55340A8}"/>
              </a:ext>
            </a:extLst>
          </p:cNvPr>
          <p:cNvPicPr>
            <a:picLocks noChangeAspect="1"/>
          </p:cNvPicPr>
          <p:nvPr/>
        </p:nvPicPr>
        <p:blipFill rotWithShape="1">
          <a:blip r:embed="rId9"/>
          <a:srcRect l="51355" t="29468" r="22728" b="22779"/>
          <a:stretch/>
        </p:blipFill>
        <p:spPr>
          <a:xfrm>
            <a:off x="5917735" y="1485589"/>
            <a:ext cx="3379340" cy="3502351"/>
          </a:xfrm>
          <a:prstGeom prst="rect">
            <a:avLst/>
          </a:prstGeom>
        </p:spPr>
      </p:pic>
      <p:pic>
        <p:nvPicPr>
          <p:cNvPr id="25" name="Gráfico 24" descr="Icono de menú de hamburguesa con relleno sólido">
            <a:hlinkClick r:id="rId10" action="ppaction://hlinksldjump"/>
            <a:extLst>
              <a:ext uri="{FF2B5EF4-FFF2-40B4-BE49-F238E27FC236}">
                <a16:creationId xmlns:a16="http://schemas.microsoft.com/office/drawing/2014/main" id="{D2A99C61-FE8C-EC05-9D05-795425B863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14537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71620"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8194" name="Picture 2">
            <a:extLst>
              <a:ext uri="{FF2B5EF4-FFF2-40B4-BE49-F238E27FC236}">
                <a16:creationId xmlns:a16="http://schemas.microsoft.com/office/drawing/2014/main" id="{A716EF00-DB73-425F-BB2F-1465567CD9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37" t="9732" r="932"/>
          <a:stretch/>
        </p:blipFill>
        <p:spPr bwMode="auto">
          <a:xfrm>
            <a:off x="2742475" y="1354481"/>
            <a:ext cx="6412350" cy="3636620"/>
          </a:xfrm>
          <a:prstGeom prst="rect">
            <a:avLst/>
          </a:prstGeom>
          <a:noFill/>
          <a:extLst>
            <a:ext uri="{909E8E84-426E-40DD-AFC4-6F175D3DCCD1}">
              <a14:hiddenFill xmlns:a14="http://schemas.microsoft.com/office/drawing/2010/main">
                <a:solidFill>
                  <a:srgbClr val="FFFFFF"/>
                </a:solidFill>
              </a14:hiddenFill>
            </a:ext>
          </a:extLst>
        </p:spPr>
      </p:pic>
      <p:sp>
        <p:nvSpPr>
          <p:cNvPr id="19" name="Bocadillo: rectángulo con esquinas redondeadas 18">
            <a:extLst>
              <a:ext uri="{FF2B5EF4-FFF2-40B4-BE49-F238E27FC236}">
                <a16:creationId xmlns:a16="http://schemas.microsoft.com/office/drawing/2014/main" id="{C469A76D-D36F-43B7-8DF7-2D58C26F40BA}"/>
              </a:ext>
            </a:extLst>
          </p:cNvPr>
          <p:cNvSpPr/>
          <p:nvPr/>
        </p:nvSpPr>
        <p:spPr>
          <a:xfrm>
            <a:off x="165234" y="1762629"/>
            <a:ext cx="2298437" cy="2037846"/>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En el menú superior de Quejas Clientes, se mostrará el número de quejas que se encuentran:</a:t>
            </a:r>
          </a:p>
          <a:p>
            <a:pPr marL="171450" indent="-171450" algn="just">
              <a:buFont typeface="Arial" panose="020B0604020202020204" pitchFamily="34" charset="0"/>
              <a:buChar char="•"/>
            </a:pPr>
            <a:r>
              <a:rPr lang="es-ES" sz="1200" dirty="0">
                <a:latin typeface="Fira Sans Book" panose="020B0503050000020004" pitchFamily="34" charset="0"/>
              </a:rPr>
              <a:t>Sin atender. </a:t>
            </a:r>
          </a:p>
          <a:p>
            <a:pPr marL="171450" indent="-171450" algn="just">
              <a:buFont typeface="Arial" panose="020B0604020202020204" pitchFamily="34" charset="0"/>
              <a:buChar char="•"/>
            </a:pPr>
            <a:r>
              <a:rPr lang="es-ES" sz="1200" dirty="0">
                <a:latin typeface="Fira Sans Book" panose="020B0503050000020004" pitchFamily="34" charset="0"/>
              </a:rPr>
              <a:t>En curso.</a:t>
            </a:r>
          </a:p>
          <a:p>
            <a:pPr marL="171450" indent="-171450" algn="just">
              <a:buFont typeface="Arial" panose="020B0604020202020204" pitchFamily="34" charset="0"/>
              <a:buChar char="•"/>
            </a:pPr>
            <a:r>
              <a:rPr lang="es-ES" sz="1200" dirty="0">
                <a:latin typeface="Fira Sans Book" panose="020B0503050000020004" pitchFamily="34" charset="0"/>
              </a:rPr>
              <a:t>En espera.</a:t>
            </a:r>
          </a:p>
          <a:p>
            <a:pPr marL="171450" indent="-171450" algn="just">
              <a:buFont typeface="Arial" panose="020B0604020202020204" pitchFamily="34" charset="0"/>
              <a:buChar char="•"/>
            </a:pPr>
            <a:r>
              <a:rPr lang="es-ES" sz="1200" dirty="0">
                <a:latin typeface="Fira Sans Book" panose="020B0503050000020004" pitchFamily="34" charset="0"/>
              </a:rPr>
              <a:t>Cerradas.  </a:t>
            </a:r>
          </a:p>
          <a:p>
            <a:pPr marL="171450" indent="-171450" algn="just">
              <a:buFont typeface="Arial" panose="020B0604020202020204" pitchFamily="34" charset="0"/>
              <a:buChar char="•"/>
            </a:pPr>
            <a:r>
              <a:rPr lang="es-ES" sz="1200" dirty="0">
                <a:latin typeface="Fira Sans Book" panose="020B0503050000020004" pitchFamily="34" charset="0"/>
              </a:rPr>
              <a:t>No procedentes.</a:t>
            </a:r>
            <a:endParaRPr lang="es-MX" sz="1200" dirty="0">
              <a:solidFill>
                <a:schemeClr val="lt1"/>
              </a:solidFill>
              <a:latin typeface="Fira Sans Book" panose="020B0503050000020004" pitchFamily="34" charset="0"/>
            </a:endParaRPr>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3C2661C5-3F0C-4542-B1EB-42B4CAFD1C08}"/>
              </a:ext>
            </a:extLst>
          </p:cNvPr>
          <p:cNvPicPr>
            <a:picLocks noChangeAspect="1"/>
          </p:cNvPicPr>
          <p:nvPr/>
        </p:nvPicPr>
        <p:blipFill>
          <a:blip r:embed="rId9"/>
          <a:stretch>
            <a:fillRect/>
          </a:stretch>
        </p:blipFill>
        <p:spPr>
          <a:xfrm>
            <a:off x="2662518" y="1336045"/>
            <a:ext cx="6492307" cy="3650141"/>
          </a:xfrm>
          <a:prstGeom prst="rect">
            <a:avLst/>
          </a:prstGeom>
        </p:spPr>
      </p:pic>
      <p:pic>
        <p:nvPicPr>
          <p:cNvPr id="3" name="Imagen 2">
            <a:extLst>
              <a:ext uri="{FF2B5EF4-FFF2-40B4-BE49-F238E27FC236}">
                <a16:creationId xmlns:a16="http://schemas.microsoft.com/office/drawing/2014/main" id="{EDB5C178-1BA1-49F8-BFF8-1136E1AA0CCC}"/>
              </a:ext>
            </a:extLst>
          </p:cNvPr>
          <p:cNvPicPr>
            <a:picLocks noChangeAspect="1"/>
          </p:cNvPicPr>
          <p:nvPr/>
        </p:nvPicPr>
        <p:blipFill>
          <a:blip r:embed="rId10"/>
          <a:stretch>
            <a:fillRect/>
          </a:stretch>
        </p:blipFill>
        <p:spPr>
          <a:xfrm>
            <a:off x="2662518" y="1338515"/>
            <a:ext cx="6492307" cy="3650141"/>
          </a:xfrm>
          <a:prstGeom prst="rect">
            <a:avLst/>
          </a:prstGeom>
        </p:spPr>
      </p:pic>
      <p:sp>
        <p:nvSpPr>
          <p:cNvPr id="23" name="Rectángulo 22">
            <a:extLst>
              <a:ext uri="{FF2B5EF4-FFF2-40B4-BE49-F238E27FC236}">
                <a16:creationId xmlns:a16="http://schemas.microsoft.com/office/drawing/2014/main" id="{797E6E9C-BB6E-4E12-9BD3-E913B4D7A31C}"/>
              </a:ext>
            </a:extLst>
          </p:cNvPr>
          <p:cNvSpPr/>
          <p:nvPr/>
        </p:nvSpPr>
        <p:spPr>
          <a:xfrm flipV="1">
            <a:off x="7978754" y="4419600"/>
            <a:ext cx="697721" cy="165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743FD9B-2FEB-453D-857E-5AD33E5DA1DD}"/>
              </a:ext>
            </a:extLst>
          </p:cNvPr>
          <p:cNvPicPr>
            <a:picLocks noChangeAspect="1"/>
          </p:cNvPicPr>
          <p:nvPr/>
        </p:nvPicPr>
        <p:blipFill>
          <a:blip r:embed="rId11"/>
          <a:stretch>
            <a:fillRect/>
          </a:stretch>
        </p:blipFill>
        <p:spPr>
          <a:xfrm>
            <a:off x="2662518" y="1336046"/>
            <a:ext cx="6492307" cy="3650140"/>
          </a:xfrm>
          <a:prstGeom prst="rect">
            <a:avLst/>
          </a:prstGeom>
        </p:spPr>
      </p:pic>
      <p:sp>
        <p:nvSpPr>
          <p:cNvPr id="28" name="Bocadillo: rectángulo con esquinas redondeadas 27">
            <a:extLst>
              <a:ext uri="{FF2B5EF4-FFF2-40B4-BE49-F238E27FC236}">
                <a16:creationId xmlns:a16="http://schemas.microsoft.com/office/drawing/2014/main" id="{BC2B8F7E-11D3-4EBA-9BEE-DC83ADEE161C}"/>
              </a:ext>
            </a:extLst>
          </p:cNvPr>
          <p:cNvSpPr/>
          <p:nvPr/>
        </p:nvSpPr>
        <p:spPr>
          <a:xfrm>
            <a:off x="9748389" y="1666969"/>
            <a:ext cx="2315298" cy="901420"/>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botón ‘’</a:t>
            </a:r>
            <a:r>
              <a:rPr lang="es-ES" sz="1200" dirty="0" err="1">
                <a:latin typeface="Fira Sans Book" panose="020B0503050000020004" pitchFamily="34" charset="0"/>
              </a:rPr>
              <a:t>Dashboard</a:t>
            </a:r>
            <a:r>
              <a:rPr lang="es-ES" sz="1200" dirty="0">
                <a:latin typeface="Fira Sans Book" panose="020B0503050000020004" pitchFamily="34" charset="0"/>
              </a:rPr>
              <a:t>’’ para consultar el tablero.</a:t>
            </a:r>
            <a:endParaRPr lang="es-MX" sz="1200" dirty="0">
              <a:solidFill>
                <a:schemeClr val="lt1"/>
              </a:solidFill>
              <a:latin typeface="Fira Sans Book" panose="020B0503050000020004" pitchFamily="34" charset="0"/>
            </a:endParaRPr>
          </a:p>
        </p:txBody>
      </p:sp>
      <p:cxnSp>
        <p:nvCxnSpPr>
          <p:cNvPr id="30" name="Conector: angular 29">
            <a:extLst>
              <a:ext uri="{FF2B5EF4-FFF2-40B4-BE49-F238E27FC236}">
                <a16:creationId xmlns:a16="http://schemas.microsoft.com/office/drawing/2014/main" id="{EE43C8C2-0440-4F91-8F4C-7DADA0048B85}"/>
              </a:ext>
            </a:extLst>
          </p:cNvPr>
          <p:cNvCxnSpPr>
            <a:cxnSpLocks/>
            <a:stCxn id="19" idx="2"/>
          </p:cNvCxnSpPr>
          <p:nvPr/>
        </p:nvCxnSpPr>
        <p:spPr>
          <a:xfrm rot="5400000" flipH="1" flipV="1">
            <a:off x="2177635" y="2118560"/>
            <a:ext cx="818732" cy="2545097"/>
          </a:xfrm>
          <a:prstGeom prst="bentConnector4">
            <a:avLst>
              <a:gd name="adj1" fmla="val -27921"/>
              <a:gd name="adj2" fmla="val 72577"/>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33" name="Conector: angular 32">
            <a:extLst>
              <a:ext uri="{FF2B5EF4-FFF2-40B4-BE49-F238E27FC236}">
                <a16:creationId xmlns:a16="http://schemas.microsoft.com/office/drawing/2014/main" id="{8DA1D448-573F-47A3-B151-AA8CB499584B}"/>
              </a:ext>
            </a:extLst>
          </p:cNvPr>
          <p:cNvCxnSpPr>
            <a:cxnSpLocks/>
            <a:stCxn id="28" idx="2"/>
          </p:cNvCxnSpPr>
          <p:nvPr/>
        </p:nvCxnSpPr>
        <p:spPr>
          <a:xfrm rot="5400000">
            <a:off x="9298946" y="1960125"/>
            <a:ext cx="998829" cy="2215357"/>
          </a:xfrm>
          <a:prstGeom prst="bentConnector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7" name="Rectángulo 26">
            <a:extLst>
              <a:ext uri="{FF2B5EF4-FFF2-40B4-BE49-F238E27FC236}">
                <a16:creationId xmlns:a16="http://schemas.microsoft.com/office/drawing/2014/main" id="{D43EF399-69FC-FEA5-2541-79F789F3AE4B}"/>
              </a:ext>
            </a:extLst>
          </p:cNvPr>
          <p:cNvSpPr/>
          <p:nvPr/>
        </p:nvSpPr>
        <p:spPr>
          <a:xfrm>
            <a:off x="2623023" y="1327234"/>
            <a:ext cx="6545795" cy="197001"/>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Picture 2">
            <a:extLst>
              <a:ext uri="{FF2B5EF4-FFF2-40B4-BE49-F238E27FC236}">
                <a16:creationId xmlns:a16="http://schemas.microsoft.com/office/drawing/2014/main" id="{10128EF6-C0C8-5FA2-5978-68A4A0E70D3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94614"/>
          <a:stretch/>
        </p:blipFill>
        <p:spPr bwMode="auto">
          <a:xfrm>
            <a:off x="2682292" y="479313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ángulo 42">
            <a:extLst>
              <a:ext uri="{FF2B5EF4-FFF2-40B4-BE49-F238E27FC236}">
                <a16:creationId xmlns:a16="http://schemas.microsoft.com/office/drawing/2014/main" id="{EDF3AD1E-08A7-5914-A04B-612A2DA6EAD9}"/>
              </a:ext>
            </a:extLst>
          </p:cNvPr>
          <p:cNvSpPr/>
          <p:nvPr/>
        </p:nvSpPr>
        <p:spPr>
          <a:xfrm>
            <a:off x="3429146" y="478708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Rectángulo 43">
            <a:extLst>
              <a:ext uri="{FF2B5EF4-FFF2-40B4-BE49-F238E27FC236}">
                <a16:creationId xmlns:a16="http://schemas.microsoft.com/office/drawing/2014/main" id="{844DFC66-0186-6300-CE08-B6479EC8A3A3}"/>
              </a:ext>
            </a:extLst>
          </p:cNvPr>
          <p:cNvSpPr/>
          <p:nvPr/>
        </p:nvSpPr>
        <p:spPr>
          <a:xfrm>
            <a:off x="5464166" y="478708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Gráfico 44" descr="Icono de menú de hamburguesa con relleno sólido">
            <a:hlinkClick r:id="rId13" action="ppaction://hlinksldjump"/>
            <a:extLst>
              <a:ext uri="{FF2B5EF4-FFF2-40B4-BE49-F238E27FC236}">
                <a16:creationId xmlns:a16="http://schemas.microsoft.com/office/drawing/2014/main" id="{D4B85453-44EC-FFB0-40A7-762AC4016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99666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2564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pic>
        <p:nvPicPr>
          <p:cNvPr id="35" name="Gráfico 34" descr="Icono de menú de hamburguesa con relleno sólido">
            <a:hlinkClick r:id="rId6" action="ppaction://hlinksldjump"/>
            <a:extLst>
              <a:ext uri="{FF2B5EF4-FFF2-40B4-BE49-F238E27FC236}">
                <a16:creationId xmlns:a16="http://schemas.microsoft.com/office/drawing/2014/main" id="{20DE2940-5D83-4127-9BB2-17A6BD2A2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7319" y="69046"/>
            <a:ext cx="402501" cy="402501"/>
          </a:xfrm>
          <a:prstGeom prst="rect">
            <a:avLst/>
          </a:prstGeom>
        </p:spPr>
      </p:pic>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9"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10"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4098" name="Picture 2">
            <a:extLst>
              <a:ext uri="{FF2B5EF4-FFF2-40B4-BE49-F238E27FC236}">
                <a16:creationId xmlns:a16="http://schemas.microsoft.com/office/drawing/2014/main" id="{0D1498EA-0C12-4A7B-9BFC-A76B890A64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6543" y="1354481"/>
            <a:ext cx="6502701" cy="365776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ector: angular 29">
            <a:extLst>
              <a:ext uri="{FF2B5EF4-FFF2-40B4-BE49-F238E27FC236}">
                <a16:creationId xmlns:a16="http://schemas.microsoft.com/office/drawing/2014/main" id="{2D15398D-A8CD-47FD-A856-546CBA3EDA3A}"/>
              </a:ext>
            </a:extLst>
          </p:cNvPr>
          <p:cNvCxnSpPr>
            <a:cxnSpLocks/>
          </p:cNvCxnSpPr>
          <p:nvPr/>
        </p:nvCxnSpPr>
        <p:spPr>
          <a:xfrm rot="10800000">
            <a:off x="9416683" y="2222604"/>
            <a:ext cx="1477847" cy="38517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8" name="Rectángulo 27">
            <a:extLst>
              <a:ext uri="{FF2B5EF4-FFF2-40B4-BE49-F238E27FC236}">
                <a16:creationId xmlns:a16="http://schemas.microsoft.com/office/drawing/2014/main" id="{03A91110-A79B-F6E5-DF40-BC05601E3E7E}"/>
              </a:ext>
            </a:extLst>
          </p:cNvPr>
          <p:cNvSpPr/>
          <p:nvPr/>
        </p:nvSpPr>
        <p:spPr>
          <a:xfrm>
            <a:off x="5891500" y="4825420"/>
            <a:ext cx="1778000" cy="18683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7B5FD3EE-D96A-616E-6A29-51F140CBC162}"/>
              </a:ext>
            </a:extLst>
          </p:cNvPr>
          <p:cNvSpPr/>
          <p:nvPr/>
        </p:nvSpPr>
        <p:spPr>
          <a:xfrm>
            <a:off x="3879811" y="4825420"/>
            <a:ext cx="1778000" cy="18683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a:extLst>
              <a:ext uri="{FF2B5EF4-FFF2-40B4-BE49-F238E27FC236}">
                <a16:creationId xmlns:a16="http://schemas.microsoft.com/office/drawing/2014/main" id="{8F7F2B22-9DB5-A9F5-5871-AE0D04F6430C}"/>
              </a:ext>
            </a:extLst>
          </p:cNvPr>
          <p:cNvSpPr/>
          <p:nvPr/>
        </p:nvSpPr>
        <p:spPr>
          <a:xfrm>
            <a:off x="3085132" y="1336045"/>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TextBox 2">
            <a:extLst>
              <a:ext uri="{FF2B5EF4-FFF2-40B4-BE49-F238E27FC236}">
                <a16:creationId xmlns:a16="http://schemas.microsoft.com/office/drawing/2014/main" id="{2AA8951E-8C74-BF1A-0303-5797F30F8A87}"/>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err="1">
                <a:solidFill>
                  <a:prstClr val="white"/>
                </a:solidFill>
                <a:latin typeface="Fira Sans SemiBold" panose="020B0503050000020004" pitchFamily="34" charset="0"/>
              </a:rPr>
              <a:t>Dashboard</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
        <p:nvSpPr>
          <p:cNvPr id="26" name="Bocadillo: rectángulo con esquinas redondeadas 25">
            <a:extLst>
              <a:ext uri="{FF2B5EF4-FFF2-40B4-BE49-F238E27FC236}">
                <a16:creationId xmlns:a16="http://schemas.microsoft.com/office/drawing/2014/main" id="{C253BFA1-A9EE-7190-C53A-ABC2E9C36B9E}"/>
              </a:ext>
            </a:extLst>
          </p:cNvPr>
          <p:cNvSpPr/>
          <p:nvPr/>
        </p:nvSpPr>
        <p:spPr>
          <a:xfrm>
            <a:off x="150882" y="1553110"/>
            <a:ext cx="2711037" cy="97532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Ingrese al </a:t>
            </a:r>
            <a:r>
              <a:rPr lang="es-ES" sz="1200" dirty="0" err="1">
                <a:latin typeface="Fira Sans Book" panose="020B0503050000020004" pitchFamily="34" charset="0"/>
              </a:rPr>
              <a:t>dashboard</a:t>
            </a:r>
            <a:r>
              <a:rPr lang="es-ES" sz="1200" dirty="0">
                <a:latin typeface="Fira Sans Book" panose="020B0503050000020004" pitchFamily="34" charset="0"/>
              </a:rPr>
              <a:t> para consultar el resumen general de las quejas. </a:t>
            </a:r>
            <a:endParaRPr lang="es-MX" sz="1200" dirty="0">
              <a:solidFill>
                <a:schemeClr val="lt1"/>
              </a:solidFill>
              <a:latin typeface="Fira Sans Book" panose="020B0503050000020004" pitchFamily="34" charset="0"/>
            </a:endParaRPr>
          </a:p>
        </p:txBody>
      </p:sp>
      <p:sp>
        <p:nvSpPr>
          <p:cNvPr id="27" name="Bocadillo: rectángulo con esquinas redondeadas 26">
            <a:extLst>
              <a:ext uri="{FF2B5EF4-FFF2-40B4-BE49-F238E27FC236}">
                <a16:creationId xmlns:a16="http://schemas.microsoft.com/office/drawing/2014/main" id="{8E094208-82A6-A9B6-2EBA-A282FBE90A63}"/>
              </a:ext>
            </a:extLst>
          </p:cNvPr>
          <p:cNvSpPr/>
          <p:nvPr/>
        </p:nvSpPr>
        <p:spPr>
          <a:xfrm>
            <a:off x="10015253" y="2386050"/>
            <a:ext cx="1987787" cy="132253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botón “Imprimir” para obtener un reporte con las gráficas que se muestran en el </a:t>
            </a:r>
            <a:r>
              <a:rPr lang="es-ES" sz="1200" dirty="0" err="1">
                <a:latin typeface="Fira Sans Book" panose="020B0503050000020004" pitchFamily="34" charset="0"/>
              </a:rPr>
              <a:t>dashboard</a:t>
            </a:r>
            <a:r>
              <a:rPr lang="es-ES" sz="1200" dirty="0">
                <a:latin typeface="Fira Sans Book" panose="020B0503050000020004" pitchFamily="34" charset="0"/>
              </a:rPr>
              <a:t>.</a:t>
            </a:r>
            <a:endParaRPr lang="es-MX" sz="1200" dirty="0">
              <a:solidFill>
                <a:schemeClr val="lt1"/>
              </a:solidFill>
              <a:latin typeface="Fira Sans Book" panose="020B0503050000020004" pitchFamily="34" charset="0"/>
            </a:endParaRPr>
          </a:p>
        </p:txBody>
      </p:sp>
    </p:spTree>
    <p:extLst>
      <p:ext uri="{BB962C8B-B14F-4D97-AF65-F5344CB8AC3E}">
        <p14:creationId xmlns:p14="http://schemas.microsoft.com/office/powerpoint/2010/main" val="3751572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6219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2" name="Rectángulo 21">
            <a:extLst>
              <a:ext uri="{FF2B5EF4-FFF2-40B4-BE49-F238E27FC236}">
                <a16:creationId xmlns:a16="http://schemas.microsoft.com/office/drawing/2014/main" id="{720324D7-BEF9-48CA-AECE-428C0F072BDF}"/>
              </a:ext>
            </a:extLst>
          </p:cNvPr>
          <p:cNvSpPr/>
          <p:nvPr/>
        </p:nvSpPr>
        <p:spPr>
          <a:xfrm flipV="1">
            <a:off x="8081508" y="2746051"/>
            <a:ext cx="886375" cy="2148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797E6E9C-BB6E-4E12-9BD3-E913B4D7A31C}"/>
              </a:ext>
            </a:extLst>
          </p:cNvPr>
          <p:cNvSpPr/>
          <p:nvPr/>
        </p:nvSpPr>
        <p:spPr>
          <a:xfrm flipV="1">
            <a:off x="7978754" y="4419600"/>
            <a:ext cx="697721" cy="165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BA6047F9-0771-4DCA-B4E2-34890D0E847A}"/>
              </a:ext>
            </a:extLst>
          </p:cNvPr>
          <p:cNvSpPr/>
          <p:nvPr/>
        </p:nvSpPr>
        <p:spPr>
          <a:xfrm flipV="1">
            <a:off x="3870057" y="2756475"/>
            <a:ext cx="5097826" cy="416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6C6EECCC-659A-4B7E-BA0C-7F93E77E5902}"/>
              </a:ext>
            </a:extLst>
          </p:cNvPr>
          <p:cNvSpPr/>
          <p:nvPr/>
        </p:nvSpPr>
        <p:spPr>
          <a:xfrm>
            <a:off x="8122486" y="2089175"/>
            <a:ext cx="886374" cy="3468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146" name="Picture 2">
            <a:extLst>
              <a:ext uri="{FF2B5EF4-FFF2-40B4-BE49-F238E27FC236}">
                <a16:creationId xmlns:a16="http://schemas.microsoft.com/office/drawing/2014/main" id="{BF90F736-57DE-4701-A557-9D48456826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3093" y="1354481"/>
            <a:ext cx="6502700" cy="3657769"/>
          </a:xfrm>
          <a:prstGeom prst="rect">
            <a:avLst/>
          </a:prstGeom>
          <a:noFill/>
          <a:extLst>
            <a:ext uri="{909E8E84-426E-40DD-AFC4-6F175D3DCCD1}">
              <a14:hiddenFill xmlns:a14="http://schemas.microsoft.com/office/drawing/2010/main">
                <a:solidFill>
                  <a:srgbClr val="FFFFFF"/>
                </a:solidFill>
              </a14:hiddenFill>
            </a:ext>
          </a:extLst>
        </p:spPr>
      </p:pic>
      <p:sp>
        <p:nvSpPr>
          <p:cNvPr id="29" name="Bocadillo: rectángulo con esquinas redondeadas 28">
            <a:extLst>
              <a:ext uri="{FF2B5EF4-FFF2-40B4-BE49-F238E27FC236}">
                <a16:creationId xmlns:a16="http://schemas.microsoft.com/office/drawing/2014/main" id="{5FAA58CB-9561-D37A-F8F9-5BFB1D637B3B}"/>
              </a:ext>
            </a:extLst>
          </p:cNvPr>
          <p:cNvSpPr/>
          <p:nvPr/>
        </p:nvSpPr>
        <p:spPr>
          <a:xfrm>
            <a:off x="392973" y="965726"/>
            <a:ext cx="2298437" cy="83542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La siguiente vista es la que se visualizará en su pantalla.</a:t>
            </a:r>
            <a:endParaRPr lang="es-MX" sz="1200" dirty="0">
              <a:solidFill>
                <a:schemeClr val="lt1"/>
              </a:solidFill>
              <a:latin typeface="Fira Sans Book" panose="020B0503050000020004" pitchFamily="34" charset="0"/>
            </a:endParaRPr>
          </a:p>
        </p:txBody>
      </p:sp>
      <p:sp>
        <p:nvSpPr>
          <p:cNvPr id="2" name="Rectángulo 1">
            <a:extLst>
              <a:ext uri="{FF2B5EF4-FFF2-40B4-BE49-F238E27FC236}">
                <a16:creationId xmlns:a16="http://schemas.microsoft.com/office/drawing/2014/main" id="{BB4C432A-B229-1312-4521-23A8CB09BCF8}"/>
              </a:ext>
            </a:extLst>
          </p:cNvPr>
          <p:cNvSpPr/>
          <p:nvPr/>
        </p:nvSpPr>
        <p:spPr>
          <a:xfrm>
            <a:off x="4178300" y="4825420"/>
            <a:ext cx="1778000" cy="18683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a:extLst>
              <a:ext uri="{FF2B5EF4-FFF2-40B4-BE49-F238E27FC236}">
                <a16:creationId xmlns:a16="http://schemas.microsoft.com/office/drawing/2014/main" id="{367BFDBF-D7C3-4290-A61B-5B6A667DB750}"/>
              </a:ext>
            </a:extLst>
          </p:cNvPr>
          <p:cNvSpPr/>
          <p:nvPr/>
        </p:nvSpPr>
        <p:spPr>
          <a:xfrm>
            <a:off x="6231794" y="4806996"/>
            <a:ext cx="1778000" cy="21567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32">
            <a:extLst>
              <a:ext uri="{FF2B5EF4-FFF2-40B4-BE49-F238E27FC236}">
                <a16:creationId xmlns:a16="http://schemas.microsoft.com/office/drawing/2014/main" id="{FF72DB11-9CE6-0B39-EF39-59A8A7D76BF5}"/>
              </a:ext>
            </a:extLst>
          </p:cNvPr>
          <p:cNvSpPr/>
          <p:nvPr/>
        </p:nvSpPr>
        <p:spPr>
          <a:xfrm>
            <a:off x="3431545" y="1336045"/>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2" name="Conector: angular 41">
            <a:extLst>
              <a:ext uri="{FF2B5EF4-FFF2-40B4-BE49-F238E27FC236}">
                <a16:creationId xmlns:a16="http://schemas.microsoft.com/office/drawing/2014/main" id="{1D5266AA-9079-4E32-95D3-8546975372FE}"/>
              </a:ext>
            </a:extLst>
          </p:cNvPr>
          <p:cNvCxnSpPr>
            <a:cxnSpLocks/>
          </p:cNvCxnSpPr>
          <p:nvPr/>
        </p:nvCxnSpPr>
        <p:spPr>
          <a:xfrm>
            <a:off x="2296412" y="1412400"/>
            <a:ext cx="2461761" cy="42871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43" name="Gráfico 42" descr="Icono de menú de hamburguesa con relleno sólido">
            <a:hlinkClick r:id="rId9" action="ppaction://hlinksldjump"/>
            <a:extLst>
              <a:ext uri="{FF2B5EF4-FFF2-40B4-BE49-F238E27FC236}">
                <a16:creationId xmlns:a16="http://schemas.microsoft.com/office/drawing/2014/main" id="{C41C33FE-F338-22E7-D555-8CE5020287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1259996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471051" y="1125610"/>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9" name="Bocadillo: rectángulo con esquinas redondeadas 28">
            <a:extLst>
              <a:ext uri="{FF2B5EF4-FFF2-40B4-BE49-F238E27FC236}">
                <a16:creationId xmlns:a16="http://schemas.microsoft.com/office/drawing/2014/main" id="{5FAA58CB-9561-D37A-F8F9-5BFB1D637B3B}"/>
              </a:ext>
            </a:extLst>
          </p:cNvPr>
          <p:cNvSpPr/>
          <p:nvPr/>
        </p:nvSpPr>
        <p:spPr>
          <a:xfrm>
            <a:off x="280167" y="513727"/>
            <a:ext cx="2987132" cy="291503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Las gráficas que podrá visualizar son las siguientes:</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Quejas por Estatus y Prioridad.</a:t>
            </a:r>
          </a:p>
          <a:p>
            <a:pPr marL="171450" indent="-171450" algn="just">
              <a:buFont typeface="Arial" panose="020B0604020202020204" pitchFamily="34" charset="0"/>
              <a:buChar char="•"/>
            </a:pPr>
            <a:r>
              <a:rPr lang="es-ES" sz="1200" dirty="0">
                <a:latin typeface="Fira Sans Book" panose="020B0503050000020004" pitchFamily="34" charset="0"/>
              </a:rPr>
              <a:t>Quejas por Prioridad.</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Canal de recepción de Quejas.</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Quejas por cliente</a:t>
            </a:r>
          </a:p>
          <a:p>
            <a:pPr marL="171450" indent="-171450" algn="just">
              <a:buFont typeface="Arial" panose="020B0604020202020204" pitchFamily="34" charset="0"/>
              <a:buChar char="•"/>
            </a:pPr>
            <a:r>
              <a:rPr lang="es-ES" sz="1200" dirty="0">
                <a:latin typeface="Fira Sans Book" panose="020B0503050000020004" pitchFamily="34" charset="0"/>
              </a:rPr>
              <a:t>Quejas por proyecto.</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Quejas por categoría.</a:t>
            </a:r>
          </a:p>
          <a:p>
            <a:pPr marL="171450" indent="-171450" algn="just">
              <a:buFont typeface="Arial" panose="020B0604020202020204" pitchFamily="34" charset="0"/>
              <a:buChar char="•"/>
            </a:pPr>
            <a:r>
              <a:rPr lang="es-ES" sz="1200" dirty="0">
                <a:latin typeface="Fira Sans Book" panose="020B0503050000020004" pitchFamily="34" charset="0"/>
              </a:rPr>
              <a:t>Tickets por área.</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Tickets por proceso.</a:t>
            </a:r>
          </a:p>
          <a:p>
            <a:pPr marL="171450" indent="-171450" algn="just">
              <a:buFont typeface="Arial" panose="020B0604020202020204" pitchFamily="34" charset="0"/>
              <a:buChar char="•"/>
            </a:pPr>
            <a:r>
              <a:rPr lang="es-ES" sz="1200" dirty="0">
                <a:latin typeface="Fira Sans Book" panose="020B0503050000020004" pitchFamily="34" charset="0"/>
              </a:rPr>
              <a:t>Quejas Acción Correctiva.</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Estatus</a:t>
            </a:r>
            <a:r>
              <a:rPr lang="es-ES" sz="1200" dirty="0">
                <a:latin typeface="Fira Sans Book" panose="020B0503050000020004" pitchFamily="34" charset="0"/>
              </a:rPr>
              <a:t> de los planes.</a:t>
            </a:r>
            <a:endParaRPr lang="es-ES" sz="1200" dirty="0">
              <a:solidFill>
                <a:schemeClr val="lt1"/>
              </a:solidFill>
              <a:latin typeface="Fira Sans Book" panose="020B0503050000020004" pitchFamily="34" charset="0"/>
            </a:endParaRPr>
          </a:p>
        </p:txBody>
      </p:sp>
      <p:pic>
        <p:nvPicPr>
          <p:cNvPr id="43" name="Gráfico 42" descr="Icono de menú de hamburguesa con relleno sólido">
            <a:hlinkClick r:id="rId8" action="ppaction://hlinksldjump"/>
            <a:extLst>
              <a:ext uri="{FF2B5EF4-FFF2-40B4-BE49-F238E27FC236}">
                <a16:creationId xmlns:a16="http://schemas.microsoft.com/office/drawing/2014/main" id="{C41C33FE-F338-22E7-D555-8CE5020287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47319" y="69046"/>
            <a:ext cx="402501" cy="402501"/>
          </a:xfrm>
          <a:prstGeom prst="rect">
            <a:avLst/>
          </a:prstGeom>
        </p:spPr>
      </p:pic>
      <p:pic>
        <p:nvPicPr>
          <p:cNvPr id="5" name="Imagen 4">
            <a:extLst>
              <a:ext uri="{FF2B5EF4-FFF2-40B4-BE49-F238E27FC236}">
                <a16:creationId xmlns:a16="http://schemas.microsoft.com/office/drawing/2014/main" id="{3207D36D-5403-ACC1-CEB6-B7E84352C030}"/>
              </a:ext>
            </a:extLst>
          </p:cNvPr>
          <p:cNvPicPr>
            <a:picLocks noChangeAspect="1"/>
          </p:cNvPicPr>
          <p:nvPr/>
        </p:nvPicPr>
        <p:blipFill>
          <a:blip r:embed="rId11"/>
          <a:stretch>
            <a:fillRect/>
          </a:stretch>
        </p:blipFill>
        <p:spPr>
          <a:xfrm>
            <a:off x="3631159" y="1376010"/>
            <a:ext cx="6460694" cy="3634140"/>
          </a:xfrm>
          <a:prstGeom prst="rect">
            <a:avLst/>
          </a:prstGeom>
        </p:spPr>
      </p:pic>
      <p:pic>
        <p:nvPicPr>
          <p:cNvPr id="44" name="Picture 2">
            <a:extLst>
              <a:ext uri="{FF2B5EF4-FFF2-40B4-BE49-F238E27FC236}">
                <a16:creationId xmlns:a16="http://schemas.microsoft.com/office/drawing/2014/main" id="{67B0DACF-5A13-13D2-95C0-DC615C37418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94614"/>
          <a:stretch/>
        </p:blipFill>
        <p:spPr bwMode="auto">
          <a:xfrm>
            <a:off x="3627040" y="4813224"/>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4583CE9F-FC0D-CF30-52F1-BF123D3D965C}"/>
              </a:ext>
            </a:extLst>
          </p:cNvPr>
          <p:cNvSpPr/>
          <p:nvPr/>
        </p:nvSpPr>
        <p:spPr>
          <a:xfrm>
            <a:off x="4373894" y="480717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a:extLst>
              <a:ext uri="{FF2B5EF4-FFF2-40B4-BE49-F238E27FC236}">
                <a16:creationId xmlns:a16="http://schemas.microsoft.com/office/drawing/2014/main" id="{B53E2199-9AEB-624B-7305-6E07066A03DE}"/>
              </a:ext>
            </a:extLst>
          </p:cNvPr>
          <p:cNvSpPr/>
          <p:nvPr/>
        </p:nvSpPr>
        <p:spPr>
          <a:xfrm>
            <a:off x="6408914" y="480717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Conector: angular 46">
            <a:extLst>
              <a:ext uri="{FF2B5EF4-FFF2-40B4-BE49-F238E27FC236}">
                <a16:creationId xmlns:a16="http://schemas.microsoft.com/office/drawing/2014/main" id="{F842024D-3A84-F314-F374-7D52FB1C4D53}"/>
              </a:ext>
            </a:extLst>
          </p:cNvPr>
          <p:cNvCxnSpPr>
            <a:cxnSpLocks/>
          </p:cNvCxnSpPr>
          <p:nvPr/>
        </p:nvCxnSpPr>
        <p:spPr>
          <a:xfrm>
            <a:off x="3137118" y="1736868"/>
            <a:ext cx="2461761" cy="42871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8" name="Rectángulo 47">
            <a:extLst>
              <a:ext uri="{FF2B5EF4-FFF2-40B4-BE49-F238E27FC236}">
                <a16:creationId xmlns:a16="http://schemas.microsoft.com/office/drawing/2014/main" id="{580E722D-12B9-47AA-FE23-7A62FAB969A7}"/>
              </a:ext>
            </a:extLst>
          </p:cNvPr>
          <p:cNvSpPr/>
          <p:nvPr/>
        </p:nvSpPr>
        <p:spPr>
          <a:xfrm>
            <a:off x="3576917" y="1339374"/>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0" name="Conector: angular 49">
            <a:extLst>
              <a:ext uri="{FF2B5EF4-FFF2-40B4-BE49-F238E27FC236}">
                <a16:creationId xmlns:a16="http://schemas.microsoft.com/office/drawing/2014/main" id="{762DC0ED-D65C-3F41-B0BF-2730922B34CA}"/>
              </a:ext>
            </a:extLst>
          </p:cNvPr>
          <p:cNvCxnSpPr>
            <a:cxnSpLocks/>
          </p:cNvCxnSpPr>
          <p:nvPr/>
        </p:nvCxnSpPr>
        <p:spPr>
          <a:xfrm rot="10800000">
            <a:off x="9405600" y="3157589"/>
            <a:ext cx="1434223" cy="560914"/>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51" name="Bocadillo: rectángulo con esquinas redondeadas 50">
            <a:extLst>
              <a:ext uri="{FF2B5EF4-FFF2-40B4-BE49-F238E27FC236}">
                <a16:creationId xmlns:a16="http://schemas.microsoft.com/office/drawing/2014/main" id="{88AD4408-756D-FCFF-A9BA-7F3291657036}"/>
              </a:ext>
            </a:extLst>
          </p:cNvPr>
          <p:cNvSpPr/>
          <p:nvPr/>
        </p:nvSpPr>
        <p:spPr>
          <a:xfrm>
            <a:off x="10574607" y="3206144"/>
            <a:ext cx="1535958" cy="1024717"/>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Visualice dentro de las gráficas el total de acuerdo al dato.</a:t>
            </a:r>
          </a:p>
        </p:txBody>
      </p:sp>
    </p:spTree>
    <p:extLst>
      <p:ext uri="{BB962C8B-B14F-4D97-AF65-F5344CB8AC3E}">
        <p14:creationId xmlns:p14="http://schemas.microsoft.com/office/powerpoint/2010/main" val="2111068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5">
            <a:extLst>
              <a:ext uri="{FF2B5EF4-FFF2-40B4-BE49-F238E27FC236}">
                <a16:creationId xmlns:a16="http://schemas.microsoft.com/office/drawing/2014/main" id="{B8F794E7-7E66-564D-84B9-001F193BB607}"/>
              </a:ext>
            </a:extLst>
          </p:cNvPr>
          <p:cNvSpPr txBox="1"/>
          <p:nvPr/>
        </p:nvSpPr>
        <p:spPr>
          <a:xfrm>
            <a:off x="7011507" y="473498"/>
            <a:ext cx="472276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300" normalizeH="0" baseline="0" noProof="0" dirty="0">
                <a:ln>
                  <a:noFill/>
                </a:ln>
                <a:solidFill>
                  <a:prstClr val="white">
                    <a:lumMod val="85000"/>
                  </a:prstClr>
                </a:solidFill>
                <a:effectLst/>
                <a:uLnTx/>
                <a:uFillTx/>
                <a:latin typeface="Fira Sans Light" panose="020B0403050000020004" pitchFamily="34" charset="0"/>
                <a:ea typeface="+mn-ea"/>
                <a:cs typeface="+mn-cs"/>
              </a:rPr>
              <a:t>SISTEMA INTEGRAL DE GESTIÓN EMPRESARIAL - </a:t>
            </a:r>
            <a:r>
              <a:rPr kumimoji="0" lang="es-ES_tradnl" sz="800" b="1" i="0" u="none" strike="noStrike" kern="1200" cap="none" spc="300" normalizeH="0" baseline="0" noProof="0" dirty="0">
                <a:ln>
                  <a:noFill/>
                </a:ln>
                <a:solidFill>
                  <a:prstClr val="white">
                    <a:lumMod val="85000"/>
                  </a:prstClr>
                </a:solidFill>
                <a:effectLst/>
                <a:uLnTx/>
                <a:uFillTx/>
                <a:latin typeface="Fira Sans" panose="020B0503050000020004" pitchFamily="34" charset="0"/>
                <a:ea typeface="+mn-ea"/>
                <a:cs typeface="+mn-cs"/>
              </a:rPr>
              <a:t>TABANTAJ</a:t>
            </a:r>
          </a:p>
        </p:txBody>
      </p:sp>
      <p:sp>
        <p:nvSpPr>
          <p:cNvPr id="13" name="Rectangle 12">
            <a:extLst>
              <a:ext uri="{FF2B5EF4-FFF2-40B4-BE49-F238E27FC236}">
                <a16:creationId xmlns:a16="http://schemas.microsoft.com/office/drawing/2014/main" id="{136CA52B-EEBF-A346-986C-B14A123E9404}"/>
              </a:ext>
            </a:extLst>
          </p:cNvPr>
          <p:cNvSpPr/>
          <p:nvPr/>
        </p:nvSpPr>
        <p:spPr>
          <a:xfrm>
            <a:off x="0" y="6784039"/>
            <a:ext cx="12192000" cy="76888"/>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C745A1C7-F835-2440-AB5B-D255F085B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8816" y="363800"/>
            <a:ext cx="632495" cy="434840"/>
          </a:xfrm>
          <a:prstGeom prst="rect">
            <a:avLst/>
          </a:prstGeom>
        </p:spPr>
      </p:pic>
      <p:pic>
        <p:nvPicPr>
          <p:cNvPr id="19" name="Picture 18">
            <a:extLst>
              <a:ext uri="{FF2B5EF4-FFF2-40B4-BE49-F238E27FC236}">
                <a16:creationId xmlns:a16="http://schemas.microsoft.com/office/drawing/2014/main" id="{6B4A73F2-9823-F441-AAD8-1D67B0B72A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7421" y="1644457"/>
            <a:ext cx="3148760" cy="4293765"/>
          </a:xfrm>
          <a:prstGeom prst="rect">
            <a:avLst/>
          </a:prstGeom>
        </p:spPr>
      </p:pic>
      <p:sp>
        <p:nvSpPr>
          <p:cNvPr id="10" name="TextBox 2">
            <a:extLst>
              <a:ext uri="{FF2B5EF4-FFF2-40B4-BE49-F238E27FC236}">
                <a16:creationId xmlns:a16="http://schemas.microsoft.com/office/drawing/2014/main" id="{4893A23A-9B7A-446C-9A03-F4B8414927EE}"/>
              </a:ext>
            </a:extLst>
          </p:cNvPr>
          <p:cNvSpPr txBox="1"/>
          <p:nvPr/>
        </p:nvSpPr>
        <p:spPr>
          <a:xfrm>
            <a:off x="968990" y="3107059"/>
            <a:ext cx="50247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28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rPr>
              <a:t>MUCHAS GRACIAS</a:t>
            </a:r>
          </a:p>
        </p:txBody>
      </p:sp>
      <p:pic>
        <p:nvPicPr>
          <p:cNvPr id="12" name="Imagen 11" descr="Texto&#10;&#10;Descripción generada automáticamente con confianza media">
            <a:extLst>
              <a:ext uri="{FF2B5EF4-FFF2-40B4-BE49-F238E27FC236}">
                <a16:creationId xmlns:a16="http://schemas.microsoft.com/office/drawing/2014/main" id="{8A53CC82-D352-4E43-87A1-61ACD0995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627" y="1910645"/>
            <a:ext cx="3019473" cy="873817"/>
          </a:xfrm>
          <a:prstGeom prst="rect">
            <a:avLst/>
          </a:prstGeom>
        </p:spPr>
      </p:pic>
    </p:spTree>
    <p:extLst>
      <p:ext uri="{BB962C8B-B14F-4D97-AF65-F5344CB8AC3E}">
        <p14:creationId xmlns:p14="http://schemas.microsoft.com/office/powerpoint/2010/main" val="1969749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9" y="2550005"/>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1153" y="1042091"/>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18" name="Imagen 17">
            <a:extLst>
              <a:ext uri="{FF2B5EF4-FFF2-40B4-BE49-F238E27FC236}">
                <a16:creationId xmlns:a16="http://schemas.microsoft.com/office/drawing/2014/main" id="{C0231B73-9A65-43F6-B6D7-D1F0681664E1}"/>
              </a:ext>
            </a:extLst>
          </p:cNvPr>
          <p:cNvPicPr>
            <a:picLocks noChangeAspect="1"/>
          </p:cNvPicPr>
          <p:nvPr/>
        </p:nvPicPr>
        <p:blipFill>
          <a:blip r:embed="rId8"/>
          <a:stretch>
            <a:fillRect/>
          </a:stretch>
        </p:blipFill>
        <p:spPr>
          <a:xfrm>
            <a:off x="1508117" y="1271409"/>
            <a:ext cx="6468863" cy="3636960"/>
          </a:xfrm>
          <a:prstGeom prst="rect">
            <a:avLst/>
          </a:prstGeom>
        </p:spPr>
      </p:pic>
      <p:sp>
        <p:nvSpPr>
          <p:cNvPr id="23" name="Bocadillo: rectángulo con esquinas redondeadas 22">
            <a:extLst>
              <a:ext uri="{FF2B5EF4-FFF2-40B4-BE49-F238E27FC236}">
                <a16:creationId xmlns:a16="http://schemas.microsoft.com/office/drawing/2014/main" id="{31FECA6E-5F71-4FE6-B611-F90CE3C294F2}"/>
              </a:ext>
            </a:extLst>
          </p:cNvPr>
          <p:cNvSpPr/>
          <p:nvPr/>
        </p:nvSpPr>
        <p:spPr>
          <a:xfrm>
            <a:off x="9751665" y="3383545"/>
            <a:ext cx="2238738" cy="917754"/>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Para agregar una queja, </a:t>
            </a:r>
            <a:r>
              <a:rPr lang="es-ES" sz="1200" dirty="0">
                <a:latin typeface="Fira Sans Book" panose="020B0503050000020004" pitchFamily="34" charset="0"/>
              </a:rPr>
              <a:t>s</a:t>
            </a:r>
            <a:r>
              <a:rPr lang="es-ES" sz="1200" dirty="0">
                <a:solidFill>
                  <a:schemeClr val="lt1"/>
                </a:solidFill>
                <a:latin typeface="Fira Sans Book" panose="020B0503050000020004" pitchFamily="34" charset="0"/>
              </a:rPr>
              <a:t>eleccione el botón ‘’Crear reporte’’.</a:t>
            </a:r>
            <a:endParaRPr lang="es-MX" sz="1200" dirty="0">
              <a:solidFill>
                <a:schemeClr val="lt1"/>
              </a:solidFill>
              <a:latin typeface="Fira Sans Book" panose="020B0503050000020004" pitchFamily="34" charset="0"/>
            </a:endParaRPr>
          </a:p>
        </p:txBody>
      </p:sp>
      <p:cxnSp>
        <p:nvCxnSpPr>
          <p:cNvPr id="26" name="Conector: angular 25">
            <a:extLst>
              <a:ext uri="{FF2B5EF4-FFF2-40B4-BE49-F238E27FC236}">
                <a16:creationId xmlns:a16="http://schemas.microsoft.com/office/drawing/2014/main" id="{E41766FB-D014-113C-07FE-D9D00D716E9B}"/>
              </a:ext>
            </a:extLst>
          </p:cNvPr>
          <p:cNvCxnSpPr>
            <a:cxnSpLocks/>
            <a:stCxn id="23" idx="0"/>
          </p:cNvCxnSpPr>
          <p:nvPr/>
        </p:nvCxnSpPr>
        <p:spPr>
          <a:xfrm rot="16200000" flipH="1" flipV="1">
            <a:off x="8837385" y="1373623"/>
            <a:ext cx="23728" cy="4043571"/>
          </a:xfrm>
          <a:prstGeom prst="bentConnector4">
            <a:avLst>
              <a:gd name="adj1" fmla="val -963419"/>
              <a:gd name="adj2" fmla="val 63841"/>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2" name="Rectángulo 21">
            <a:extLst>
              <a:ext uri="{FF2B5EF4-FFF2-40B4-BE49-F238E27FC236}">
                <a16:creationId xmlns:a16="http://schemas.microsoft.com/office/drawing/2014/main" id="{AE78D902-42EE-6558-75B2-FC7062A8CE3E}"/>
              </a:ext>
            </a:extLst>
          </p:cNvPr>
          <p:cNvSpPr/>
          <p:nvPr/>
        </p:nvSpPr>
        <p:spPr>
          <a:xfrm>
            <a:off x="1510737" y="1244997"/>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Picture 2">
            <a:extLst>
              <a:ext uri="{FF2B5EF4-FFF2-40B4-BE49-F238E27FC236}">
                <a16:creationId xmlns:a16="http://schemas.microsoft.com/office/drawing/2014/main" id="{4B86B61C-1338-FEFC-2AEF-A3AAF3A27D3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1498384" y="4696879"/>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C4CBC206-21FE-7D34-4866-FCA0E7F2A9E9}"/>
              </a:ext>
            </a:extLst>
          </p:cNvPr>
          <p:cNvSpPr/>
          <p:nvPr/>
        </p:nvSpPr>
        <p:spPr>
          <a:xfrm>
            <a:off x="2245238" y="469083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4340A827-249C-2936-438C-12F8012D66CE}"/>
              </a:ext>
            </a:extLst>
          </p:cNvPr>
          <p:cNvSpPr/>
          <p:nvPr/>
        </p:nvSpPr>
        <p:spPr>
          <a:xfrm>
            <a:off x="4280258" y="4690831"/>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0" name="Gráfico 29" descr="Icono de menú de hamburguesa con relleno sólido">
            <a:hlinkClick r:id="rId10" action="ppaction://hlinksldjump"/>
            <a:extLst>
              <a:ext uri="{FF2B5EF4-FFF2-40B4-BE49-F238E27FC236}">
                <a16:creationId xmlns:a16="http://schemas.microsoft.com/office/drawing/2014/main" id="{9A61D894-BA04-3CC4-D9B5-F0643FB066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
        <p:nvSpPr>
          <p:cNvPr id="33" name="TextBox 2">
            <a:extLst>
              <a:ext uri="{FF2B5EF4-FFF2-40B4-BE49-F238E27FC236}">
                <a16:creationId xmlns:a16="http://schemas.microsoft.com/office/drawing/2014/main" id="{293DF78E-E7FF-B400-1527-58F240E0DCC1}"/>
              </a:ext>
            </a:extLst>
          </p:cNvPr>
          <p:cNvSpPr txBox="1"/>
          <p:nvPr/>
        </p:nvSpPr>
        <p:spPr>
          <a:xfrm>
            <a:off x="0" y="215995"/>
            <a:ext cx="4257676" cy="338554"/>
          </a:xfrm>
          <a:prstGeom prst="rect">
            <a:avLst/>
          </a:prstGeom>
          <a:solidFill>
            <a:srgbClr val="0070C0"/>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600" b="1" spc="300" dirty="0">
                <a:solidFill>
                  <a:prstClr val="white"/>
                </a:solidFill>
                <a:latin typeface="Fira Sans SemiBold" panose="020B0503050000020004" pitchFamily="34" charset="0"/>
              </a:rPr>
              <a:t>Crear Reporte de la Queja</a:t>
            </a:r>
            <a:endParaRPr kumimoji="0" lang="es-ES_tradnl" sz="1600" b="1" i="0" u="none" strike="noStrike" kern="1200" cap="none" spc="300" normalizeH="0" baseline="0" noProof="0" dirty="0">
              <a:ln>
                <a:noFill/>
              </a:ln>
              <a:solidFill>
                <a:prstClr val="white"/>
              </a:solidFill>
              <a:effectLst/>
              <a:uLnTx/>
              <a:uFillTx/>
              <a:latin typeface="Fira Sans SemiBold" panose="020B0503050000020004" pitchFamily="34" charset="0"/>
              <a:ea typeface="+mn-ea"/>
              <a:cs typeface="+mn-cs"/>
            </a:endParaRPr>
          </a:p>
        </p:txBody>
      </p:sp>
    </p:spTree>
    <p:extLst>
      <p:ext uri="{BB962C8B-B14F-4D97-AF65-F5344CB8AC3E}">
        <p14:creationId xmlns:p14="http://schemas.microsoft.com/office/powerpoint/2010/main" val="460464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7682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30" name="Bocadillo: rectángulo con esquinas redondeadas 29">
            <a:extLst>
              <a:ext uri="{FF2B5EF4-FFF2-40B4-BE49-F238E27FC236}">
                <a16:creationId xmlns:a16="http://schemas.microsoft.com/office/drawing/2014/main" id="{921ED9B3-A0C3-4743-A94E-9317040BC840}"/>
              </a:ext>
            </a:extLst>
          </p:cNvPr>
          <p:cNvSpPr/>
          <p:nvPr/>
        </p:nvSpPr>
        <p:spPr>
          <a:xfrm>
            <a:off x="172687" y="1527449"/>
            <a:ext cx="2366099" cy="108234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Seleccione los siguientes datos: </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C</a:t>
            </a:r>
            <a:r>
              <a:rPr lang="es-ES" sz="1200" dirty="0">
                <a:latin typeface="Fira Sans Book" panose="020B0503050000020004" pitchFamily="34" charset="0"/>
              </a:rPr>
              <a:t>liente</a:t>
            </a:r>
            <a:r>
              <a:rPr lang="es-ES" sz="1200" dirty="0">
                <a:solidFill>
                  <a:schemeClr val="lt1"/>
                </a:solidFill>
                <a:latin typeface="Fira Sans Book" panose="020B0503050000020004" pitchFamily="34" charset="0"/>
              </a:rPr>
              <a:t>.</a:t>
            </a:r>
            <a:endParaRPr lang="es-ES" sz="1200" dirty="0">
              <a:latin typeface="Fira Sans Book" panose="020B0503050000020004" pitchFamily="34" charset="0"/>
            </a:endParaRPr>
          </a:p>
          <a:p>
            <a:pPr marL="171450" indent="-171450" algn="just">
              <a:buFont typeface="Arial" panose="020B0604020202020204" pitchFamily="34" charset="0"/>
              <a:buChar char="•"/>
            </a:pPr>
            <a:r>
              <a:rPr lang="es-ES" sz="1200" dirty="0">
                <a:latin typeface="Fira Sans Book" panose="020B0503050000020004" pitchFamily="34" charset="0"/>
              </a:rPr>
              <a:t>Pr</a:t>
            </a:r>
            <a:r>
              <a:rPr lang="es-ES" sz="1200" dirty="0">
                <a:solidFill>
                  <a:schemeClr val="lt1"/>
                </a:solidFill>
                <a:latin typeface="Fira Sans Book" panose="020B0503050000020004" pitchFamily="34" charset="0"/>
              </a:rPr>
              <a:t>oyecto.</a:t>
            </a:r>
            <a:endParaRPr lang="es-MX" sz="1200" dirty="0">
              <a:solidFill>
                <a:schemeClr val="lt1"/>
              </a:solidFill>
              <a:latin typeface="Fira Sans Book" panose="020B0503050000020004" pitchFamily="34" charset="0"/>
            </a:endParaRPr>
          </a:p>
        </p:txBody>
      </p:sp>
      <p:sp>
        <p:nvSpPr>
          <p:cNvPr id="33" name="Bocadillo: rectángulo con esquinas redondeadas 32">
            <a:extLst>
              <a:ext uri="{FF2B5EF4-FFF2-40B4-BE49-F238E27FC236}">
                <a16:creationId xmlns:a16="http://schemas.microsoft.com/office/drawing/2014/main" id="{57A651A1-3899-478F-A122-A82EC8E01924}"/>
              </a:ext>
            </a:extLst>
          </p:cNvPr>
          <p:cNvSpPr/>
          <p:nvPr/>
        </p:nvSpPr>
        <p:spPr>
          <a:xfrm>
            <a:off x="105762" y="3098659"/>
            <a:ext cx="2392884" cy="1935354"/>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Agregue los datos de la persona que reportó esta queja</a:t>
            </a:r>
            <a:r>
              <a:rPr lang="es-ES" sz="1200" dirty="0">
                <a:latin typeface="Fira Sans Book" panose="020B0503050000020004" pitchFamily="34" charset="0"/>
              </a:rPr>
              <a:t>:</a:t>
            </a:r>
          </a:p>
          <a:p>
            <a:pPr marL="171450" indent="-171450" algn="just">
              <a:buFont typeface="Arial" panose="020B0604020202020204" pitchFamily="34" charset="0"/>
              <a:buChar char="•"/>
            </a:pPr>
            <a:r>
              <a:rPr lang="es-ES" sz="1200" dirty="0">
                <a:latin typeface="Fira Sans Book" panose="020B0503050000020004" pitchFamily="34" charset="0"/>
              </a:rPr>
              <a:t>N</a:t>
            </a:r>
            <a:r>
              <a:rPr lang="es-ES" sz="1200" dirty="0">
                <a:solidFill>
                  <a:schemeClr val="lt1"/>
                </a:solidFill>
                <a:latin typeface="Fira Sans Book" panose="020B0503050000020004" pitchFamily="34" charset="0"/>
              </a:rPr>
              <a:t>ombre del contacto.</a:t>
            </a:r>
            <a:endParaRPr lang="es-ES" sz="1200" dirty="0">
              <a:latin typeface="Fira Sans Book" panose="020B0503050000020004" pitchFamily="34" charset="0"/>
            </a:endParaRPr>
          </a:p>
          <a:p>
            <a:pPr marL="171450" indent="-171450" algn="just">
              <a:buFont typeface="Arial" panose="020B0604020202020204" pitchFamily="34" charset="0"/>
              <a:buChar char="•"/>
            </a:pPr>
            <a:r>
              <a:rPr lang="es-ES" sz="1200" dirty="0">
                <a:latin typeface="Fira Sans Book" panose="020B0503050000020004" pitchFamily="34" charset="0"/>
              </a:rPr>
              <a:t>P</a:t>
            </a:r>
            <a:r>
              <a:rPr lang="es-ES" sz="1200" dirty="0">
                <a:solidFill>
                  <a:schemeClr val="lt1"/>
                </a:solidFill>
                <a:latin typeface="Fira Sans Book" panose="020B0503050000020004" pitchFamily="34" charset="0"/>
              </a:rPr>
              <a:t>uesto.</a:t>
            </a:r>
          </a:p>
          <a:p>
            <a:pPr marL="171450" indent="-171450" algn="just">
              <a:buFont typeface="Arial" panose="020B0604020202020204" pitchFamily="34" charset="0"/>
              <a:buChar char="•"/>
            </a:pPr>
            <a:r>
              <a:rPr lang="es-ES" sz="1200" dirty="0">
                <a:latin typeface="Fira Sans Book" panose="020B0503050000020004" pitchFamily="34" charset="0"/>
              </a:rPr>
              <a:t>T</a:t>
            </a:r>
            <a:r>
              <a:rPr lang="es-ES" sz="1200" dirty="0">
                <a:solidFill>
                  <a:schemeClr val="lt1"/>
                </a:solidFill>
                <a:latin typeface="Fira Sans Book" panose="020B0503050000020004" pitchFamily="34" charset="0"/>
              </a:rPr>
              <a:t>eléfono.</a:t>
            </a:r>
            <a:endParaRPr lang="es-ES" sz="1200" dirty="0">
              <a:latin typeface="Fira Sans Book" panose="020B0503050000020004" pitchFamily="34" charset="0"/>
            </a:endParaRP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Correo electrónico.</a:t>
            </a:r>
            <a:endParaRPr lang="es-MX" sz="1200" dirty="0">
              <a:solidFill>
                <a:schemeClr val="lt1"/>
              </a:solidFill>
              <a:latin typeface="Fira Sans Book" panose="020B0503050000020004" pitchFamily="34" charset="0"/>
            </a:endParaRPr>
          </a:p>
        </p:txBody>
      </p:sp>
      <p:pic>
        <p:nvPicPr>
          <p:cNvPr id="3" name="Imagen 2">
            <a:extLst>
              <a:ext uri="{FF2B5EF4-FFF2-40B4-BE49-F238E27FC236}">
                <a16:creationId xmlns:a16="http://schemas.microsoft.com/office/drawing/2014/main" id="{84B97E7D-457A-B2A7-757B-DC81A2311B3A}"/>
              </a:ext>
            </a:extLst>
          </p:cNvPr>
          <p:cNvPicPr>
            <a:picLocks noChangeAspect="1"/>
          </p:cNvPicPr>
          <p:nvPr/>
        </p:nvPicPr>
        <p:blipFill>
          <a:blip r:embed="rId8"/>
          <a:stretch>
            <a:fillRect/>
          </a:stretch>
        </p:blipFill>
        <p:spPr>
          <a:xfrm>
            <a:off x="2934979" y="1352245"/>
            <a:ext cx="6402472" cy="3681768"/>
          </a:xfrm>
          <a:prstGeom prst="rect">
            <a:avLst/>
          </a:prstGeom>
        </p:spPr>
      </p:pic>
      <p:cxnSp>
        <p:nvCxnSpPr>
          <p:cNvPr id="26" name="Conector recto 25">
            <a:extLst>
              <a:ext uri="{FF2B5EF4-FFF2-40B4-BE49-F238E27FC236}">
                <a16:creationId xmlns:a16="http://schemas.microsoft.com/office/drawing/2014/main" id="{6938D223-7ABE-429A-F329-ADC2D51A1375}"/>
              </a:ext>
            </a:extLst>
          </p:cNvPr>
          <p:cNvCxnSpPr>
            <a:cxnSpLocks/>
          </p:cNvCxnSpPr>
          <p:nvPr/>
        </p:nvCxnSpPr>
        <p:spPr>
          <a:xfrm>
            <a:off x="1763709" y="3820675"/>
            <a:ext cx="2568580"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2" name="Conector: angular 41">
            <a:extLst>
              <a:ext uri="{FF2B5EF4-FFF2-40B4-BE49-F238E27FC236}">
                <a16:creationId xmlns:a16="http://schemas.microsoft.com/office/drawing/2014/main" id="{5C0CAD12-8647-9D45-8F35-98F6C2793913}"/>
              </a:ext>
            </a:extLst>
          </p:cNvPr>
          <p:cNvCxnSpPr>
            <a:cxnSpLocks/>
            <a:stCxn id="30" idx="3"/>
          </p:cNvCxnSpPr>
          <p:nvPr/>
        </p:nvCxnSpPr>
        <p:spPr>
          <a:xfrm>
            <a:off x="2538786" y="2068620"/>
            <a:ext cx="1832113" cy="992004"/>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8" name="Conector: angular 47">
            <a:extLst>
              <a:ext uri="{FF2B5EF4-FFF2-40B4-BE49-F238E27FC236}">
                <a16:creationId xmlns:a16="http://schemas.microsoft.com/office/drawing/2014/main" id="{A6F3A180-3CBE-2E5A-14B3-C8638AC9A504}"/>
              </a:ext>
            </a:extLst>
          </p:cNvPr>
          <p:cNvCxnSpPr>
            <a:cxnSpLocks/>
          </p:cNvCxnSpPr>
          <p:nvPr/>
        </p:nvCxnSpPr>
        <p:spPr>
          <a:xfrm rot="10800000" flipV="1">
            <a:off x="7687647" y="3193128"/>
            <a:ext cx="2027157" cy="1170135"/>
          </a:xfrm>
          <a:prstGeom prst="bentConnector3">
            <a:avLst>
              <a:gd name="adj1" fmla="val 34331"/>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9" name="Bocadillo: rectángulo con esquinas redondeadas 48">
            <a:extLst>
              <a:ext uri="{FF2B5EF4-FFF2-40B4-BE49-F238E27FC236}">
                <a16:creationId xmlns:a16="http://schemas.microsoft.com/office/drawing/2014/main" id="{5BC9363B-E3D0-C203-42A0-816B28B00308}"/>
              </a:ext>
            </a:extLst>
          </p:cNvPr>
          <p:cNvSpPr/>
          <p:nvPr/>
        </p:nvSpPr>
        <p:spPr>
          <a:xfrm>
            <a:off x="9723969" y="2651957"/>
            <a:ext cx="2315299" cy="1082342"/>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Los apartados del formulario que cuenten con un asterisco (</a:t>
            </a:r>
            <a:r>
              <a:rPr lang="es-ES" sz="1200" dirty="0">
                <a:solidFill>
                  <a:srgbClr val="FF0000"/>
                </a:solidFill>
                <a:latin typeface="Fira Sans Book" panose="020B0503050000020004" pitchFamily="34" charset="0"/>
              </a:rPr>
              <a:t>*</a:t>
            </a:r>
            <a:r>
              <a:rPr lang="es-ES" sz="1200" dirty="0">
                <a:solidFill>
                  <a:schemeClr val="bg1"/>
                </a:solidFill>
                <a:latin typeface="Fira Sans Book" panose="020B0503050000020004" pitchFamily="34" charset="0"/>
              </a:rPr>
              <a:t>)</a:t>
            </a:r>
            <a:r>
              <a:rPr lang="es-ES" sz="1200" dirty="0">
                <a:solidFill>
                  <a:srgbClr val="FF0000"/>
                </a:solidFill>
                <a:latin typeface="Fira Sans Book" panose="020B0503050000020004" pitchFamily="34" charset="0"/>
              </a:rPr>
              <a:t> </a:t>
            </a:r>
            <a:r>
              <a:rPr lang="es-ES" sz="1200" dirty="0">
                <a:solidFill>
                  <a:schemeClr val="lt1"/>
                </a:solidFill>
                <a:latin typeface="Fira Sans Book" panose="020B0503050000020004" pitchFamily="34" charset="0"/>
              </a:rPr>
              <a:t>son obligatorios.</a:t>
            </a:r>
            <a:endParaRPr lang="es-MX" sz="1200" dirty="0">
              <a:solidFill>
                <a:schemeClr val="lt1"/>
              </a:solidFill>
              <a:latin typeface="Fira Sans Book" panose="020B0503050000020004" pitchFamily="34" charset="0"/>
            </a:endParaRPr>
          </a:p>
        </p:txBody>
      </p:sp>
      <p:pic>
        <p:nvPicPr>
          <p:cNvPr id="50" name="Picture 2">
            <a:extLst>
              <a:ext uri="{FF2B5EF4-FFF2-40B4-BE49-F238E27FC236}">
                <a16:creationId xmlns:a16="http://schemas.microsoft.com/office/drawing/2014/main" id="{C2B62027-9D0F-9991-15A9-177B7CE6854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2913303" y="4850885"/>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51" name="Rectángulo 50">
            <a:extLst>
              <a:ext uri="{FF2B5EF4-FFF2-40B4-BE49-F238E27FC236}">
                <a16:creationId xmlns:a16="http://schemas.microsoft.com/office/drawing/2014/main" id="{5DEDF68B-DCCA-87F9-18E1-9343431450CE}"/>
              </a:ext>
            </a:extLst>
          </p:cNvPr>
          <p:cNvSpPr/>
          <p:nvPr/>
        </p:nvSpPr>
        <p:spPr>
          <a:xfrm>
            <a:off x="3660157" y="484483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Rectángulo 51">
            <a:extLst>
              <a:ext uri="{FF2B5EF4-FFF2-40B4-BE49-F238E27FC236}">
                <a16:creationId xmlns:a16="http://schemas.microsoft.com/office/drawing/2014/main" id="{75312CA7-4F55-60B6-87E3-6E40922463FB}"/>
              </a:ext>
            </a:extLst>
          </p:cNvPr>
          <p:cNvSpPr/>
          <p:nvPr/>
        </p:nvSpPr>
        <p:spPr>
          <a:xfrm>
            <a:off x="5695177" y="4844837"/>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Rectángulo 52">
            <a:extLst>
              <a:ext uri="{FF2B5EF4-FFF2-40B4-BE49-F238E27FC236}">
                <a16:creationId xmlns:a16="http://schemas.microsoft.com/office/drawing/2014/main" id="{4AD89A0A-3CFC-55A8-6739-692C96018D92}"/>
              </a:ext>
            </a:extLst>
          </p:cNvPr>
          <p:cNvSpPr/>
          <p:nvPr/>
        </p:nvSpPr>
        <p:spPr>
          <a:xfrm>
            <a:off x="2882907" y="1336045"/>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4" name="Gráfico 53" descr="Icono de menú de hamburguesa con relleno sólido">
            <a:hlinkClick r:id="rId10" action="ppaction://hlinksldjump"/>
            <a:extLst>
              <a:ext uri="{FF2B5EF4-FFF2-40B4-BE49-F238E27FC236}">
                <a16:creationId xmlns:a16="http://schemas.microsoft.com/office/drawing/2014/main" id="{BA17B21E-0428-3B1B-AA17-659DF3DD1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949950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49520"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3" name="Imagen 2">
            <a:extLst>
              <a:ext uri="{FF2B5EF4-FFF2-40B4-BE49-F238E27FC236}">
                <a16:creationId xmlns:a16="http://schemas.microsoft.com/office/drawing/2014/main" id="{72EE94BF-BCD9-109F-62AD-CFB8DD5C4DF9}"/>
              </a:ext>
            </a:extLst>
          </p:cNvPr>
          <p:cNvPicPr>
            <a:picLocks noChangeAspect="1"/>
          </p:cNvPicPr>
          <p:nvPr/>
        </p:nvPicPr>
        <p:blipFill>
          <a:blip r:embed="rId8"/>
          <a:stretch>
            <a:fillRect/>
          </a:stretch>
        </p:blipFill>
        <p:spPr>
          <a:xfrm>
            <a:off x="3684874" y="1376010"/>
            <a:ext cx="6402401" cy="3638752"/>
          </a:xfrm>
          <a:prstGeom prst="rect">
            <a:avLst/>
          </a:prstGeom>
        </p:spPr>
      </p:pic>
      <p:cxnSp>
        <p:nvCxnSpPr>
          <p:cNvPr id="23" name="Conector: angular 22">
            <a:extLst>
              <a:ext uri="{FF2B5EF4-FFF2-40B4-BE49-F238E27FC236}">
                <a16:creationId xmlns:a16="http://schemas.microsoft.com/office/drawing/2014/main" id="{73A2F50F-D08D-BC92-B401-9BB2F0CBBD62}"/>
              </a:ext>
            </a:extLst>
          </p:cNvPr>
          <p:cNvCxnSpPr>
            <a:cxnSpLocks/>
          </p:cNvCxnSpPr>
          <p:nvPr/>
        </p:nvCxnSpPr>
        <p:spPr>
          <a:xfrm flipV="1">
            <a:off x="2837479" y="2252312"/>
            <a:ext cx="2479988" cy="635267"/>
          </a:xfrm>
          <a:prstGeom prst="bentConnector3">
            <a:avLst>
              <a:gd name="adj1" fmla="val 87647"/>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25" name="Bocadillo: rectángulo con esquinas redondeadas 24">
            <a:extLst>
              <a:ext uri="{FF2B5EF4-FFF2-40B4-BE49-F238E27FC236}">
                <a16:creationId xmlns:a16="http://schemas.microsoft.com/office/drawing/2014/main" id="{736D7B83-BCE3-8B75-7967-BAC25C13F2FB}"/>
              </a:ext>
            </a:extLst>
          </p:cNvPr>
          <p:cNvSpPr/>
          <p:nvPr/>
        </p:nvSpPr>
        <p:spPr>
          <a:xfrm>
            <a:off x="229578" y="1919836"/>
            <a:ext cx="2927902" cy="151815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Agregue a quien va dirigida la queja del cliente:</a:t>
            </a:r>
            <a:endParaRPr lang="es-ES" sz="1200" dirty="0">
              <a:latin typeface="Fira Sans Book" panose="020B0503050000020004" pitchFamily="34" charset="0"/>
            </a:endParaRPr>
          </a:p>
          <a:p>
            <a:pPr marL="285750" indent="-285750" algn="just">
              <a:buFont typeface="Arial" panose="020B0604020202020204" pitchFamily="34" charset="0"/>
              <a:buChar char="•"/>
            </a:pPr>
            <a:r>
              <a:rPr lang="es-ES" sz="1200" dirty="0">
                <a:solidFill>
                  <a:schemeClr val="lt1"/>
                </a:solidFill>
                <a:latin typeface="Fira Sans Book" panose="020B0503050000020004" pitchFamily="34" charset="0"/>
              </a:rPr>
              <a:t>Área(s) </a:t>
            </a:r>
          </a:p>
          <a:p>
            <a:pPr marL="285750" indent="-285750" algn="just">
              <a:buFont typeface="Arial" panose="020B0604020202020204" pitchFamily="34" charset="0"/>
              <a:buChar char="•"/>
            </a:pPr>
            <a:r>
              <a:rPr lang="es-ES" sz="1200" dirty="0">
                <a:latin typeface="Fira Sans Book" panose="020B0503050000020004" pitchFamily="34" charset="0"/>
              </a:rPr>
              <a:t>C</a:t>
            </a:r>
            <a:r>
              <a:rPr lang="es-ES" sz="1200" dirty="0">
                <a:solidFill>
                  <a:schemeClr val="lt1"/>
                </a:solidFill>
                <a:latin typeface="Fira Sans Book" panose="020B0503050000020004" pitchFamily="34" charset="0"/>
              </a:rPr>
              <a:t>olaborador(es) – Opcional.</a:t>
            </a:r>
          </a:p>
          <a:p>
            <a:pPr marL="285750" indent="-285750" algn="just">
              <a:buFont typeface="Arial" panose="020B0604020202020204" pitchFamily="34" charset="0"/>
              <a:buChar char="•"/>
            </a:pPr>
            <a:r>
              <a:rPr lang="es-ES" sz="1200" dirty="0">
                <a:latin typeface="Fira Sans Book" panose="020B0503050000020004" pitchFamily="34" charset="0"/>
              </a:rPr>
              <a:t>P</a:t>
            </a:r>
            <a:r>
              <a:rPr lang="es-ES" sz="1200" dirty="0">
                <a:solidFill>
                  <a:schemeClr val="lt1"/>
                </a:solidFill>
                <a:latin typeface="Fira Sans Book" panose="020B0503050000020004" pitchFamily="34" charset="0"/>
              </a:rPr>
              <a:t>roceso(s) – Opcional.</a:t>
            </a:r>
          </a:p>
          <a:p>
            <a:pPr marL="285750" indent="-285750" algn="just">
              <a:buFont typeface="Arial" panose="020B0604020202020204" pitchFamily="34" charset="0"/>
              <a:buChar char="•"/>
            </a:pPr>
            <a:r>
              <a:rPr lang="es-ES" sz="1200" dirty="0">
                <a:latin typeface="Fira Sans Book" panose="020B0503050000020004" pitchFamily="34" charset="0"/>
              </a:rPr>
              <a:t>Otro(s) – Opcional.</a:t>
            </a:r>
            <a:endParaRPr lang="es-MX" sz="1200" dirty="0">
              <a:solidFill>
                <a:schemeClr val="lt1"/>
              </a:solidFill>
              <a:latin typeface="Fira Sans Book" panose="020B0503050000020004" pitchFamily="34" charset="0"/>
            </a:endParaRPr>
          </a:p>
        </p:txBody>
      </p:sp>
      <p:pic>
        <p:nvPicPr>
          <p:cNvPr id="26" name="Picture 2">
            <a:extLst>
              <a:ext uri="{FF2B5EF4-FFF2-40B4-BE49-F238E27FC236}">
                <a16:creationId xmlns:a16="http://schemas.microsoft.com/office/drawing/2014/main" id="{45FD63C7-1396-9310-E5BC-982C3FE5F5D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673695" y="4841257"/>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C918D3F-77BD-7720-0E8A-5D8602AB43EF}"/>
              </a:ext>
            </a:extLst>
          </p:cNvPr>
          <p:cNvSpPr/>
          <p:nvPr/>
        </p:nvSpPr>
        <p:spPr>
          <a:xfrm>
            <a:off x="4420549" y="483520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B9DEB3BA-7DA7-4B24-8461-0E1B76FF0384}"/>
              </a:ext>
            </a:extLst>
          </p:cNvPr>
          <p:cNvSpPr/>
          <p:nvPr/>
        </p:nvSpPr>
        <p:spPr>
          <a:xfrm>
            <a:off x="6455569" y="4835209"/>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a:extLst>
              <a:ext uri="{FF2B5EF4-FFF2-40B4-BE49-F238E27FC236}">
                <a16:creationId xmlns:a16="http://schemas.microsoft.com/office/drawing/2014/main" id="{FBB0D270-C3BA-0BC6-5668-02C1935B7FC1}"/>
              </a:ext>
            </a:extLst>
          </p:cNvPr>
          <p:cNvSpPr/>
          <p:nvPr/>
        </p:nvSpPr>
        <p:spPr>
          <a:xfrm>
            <a:off x="3643300" y="1336045"/>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3" name="Gráfico 32" descr="Icono de menú de hamburguesa con relleno sólido">
            <a:hlinkClick r:id="rId10" action="ppaction://hlinksldjump"/>
            <a:extLst>
              <a:ext uri="{FF2B5EF4-FFF2-40B4-BE49-F238E27FC236}">
                <a16:creationId xmlns:a16="http://schemas.microsoft.com/office/drawing/2014/main" id="{EF71406C-D554-4D10-F07C-A29A11CF75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2071531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0024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sp>
        <p:nvSpPr>
          <p:cNvPr id="23" name="Bocadillo: rectángulo con esquinas redondeadas 22">
            <a:extLst>
              <a:ext uri="{FF2B5EF4-FFF2-40B4-BE49-F238E27FC236}">
                <a16:creationId xmlns:a16="http://schemas.microsoft.com/office/drawing/2014/main" id="{FC746D80-AB4C-4D65-B577-6D1A887B74DB}"/>
              </a:ext>
            </a:extLst>
          </p:cNvPr>
          <p:cNvSpPr/>
          <p:nvPr/>
        </p:nvSpPr>
        <p:spPr>
          <a:xfrm>
            <a:off x="94576" y="1803958"/>
            <a:ext cx="2768448" cy="1882775"/>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Agregue</a:t>
            </a:r>
            <a:r>
              <a:rPr lang="es-ES" sz="1200" dirty="0">
                <a:solidFill>
                  <a:schemeClr val="lt1"/>
                </a:solidFill>
                <a:latin typeface="Fira Sans Book" panose="020B0503050000020004" pitchFamily="34" charset="0"/>
              </a:rPr>
              <a:t> una descripción de la queja:</a:t>
            </a:r>
          </a:p>
          <a:p>
            <a:pPr marL="171450" indent="-171450" algn="just">
              <a:buFont typeface="Arial" panose="020B0604020202020204" pitchFamily="34" charset="0"/>
              <a:buChar char="•"/>
            </a:pPr>
            <a:r>
              <a:rPr lang="es-ES" sz="1200" dirty="0">
                <a:latin typeface="Fira Sans Book" panose="020B0503050000020004" pitchFamily="34" charset="0"/>
              </a:rPr>
              <a:t>T</a:t>
            </a:r>
            <a:r>
              <a:rPr lang="es-ES" sz="1200" dirty="0">
                <a:solidFill>
                  <a:schemeClr val="lt1"/>
                </a:solidFill>
                <a:latin typeface="Fira Sans Book" panose="020B0503050000020004" pitchFamily="34" charset="0"/>
              </a:rPr>
              <a:t>itulo corto.</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Fecha y hora de ocurrencia</a:t>
            </a:r>
            <a:r>
              <a:rPr lang="es-ES" sz="1200" dirty="0">
                <a:latin typeface="Fira Sans Book" panose="020B0503050000020004" pitchFamily="34" charset="0"/>
              </a:rPr>
              <a:t>.</a:t>
            </a:r>
          </a:p>
          <a:p>
            <a:pPr marL="171450" indent="-171450" algn="just">
              <a:buFont typeface="Arial" panose="020B0604020202020204" pitchFamily="34" charset="0"/>
              <a:buChar char="•"/>
            </a:pPr>
            <a:r>
              <a:rPr lang="es-ES" sz="1200" dirty="0">
                <a:latin typeface="Fira Sans Book" panose="020B0503050000020004" pitchFamily="34" charset="0"/>
              </a:rPr>
              <a:t>U</a:t>
            </a:r>
            <a:r>
              <a:rPr lang="es-ES" sz="1200" dirty="0">
                <a:solidFill>
                  <a:schemeClr val="lt1"/>
                </a:solidFill>
                <a:latin typeface="Fira Sans Book" panose="020B0503050000020004" pitchFamily="34" charset="0"/>
              </a:rPr>
              <a:t>bicación física.</a:t>
            </a:r>
          </a:p>
          <a:p>
            <a:pPr marL="171450" indent="-171450" algn="just">
              <a:buFont typeface="Arial" panose="020B0604020202020204" pitchFamily="34" charset="0"/>
              <a:buChar char="•"/>
            </a:pPr>
            <a:r>
              <a:rPr lang="es-ES" sz="1200" dirty="0">
                <a:latin typeface="Fira Sans Book" panose="020B0503050000020004" pitchFamily="34" charset="0"/>
              </a:rPr>
              <a:t>C</a:t>
            </a:r>
            <a:r>
              <a:rPr lang="es-ES" sz="1200" dirty="0">
                <a:solidFill>
                  <a:schemeClr val="lt1"/>
                </a:solidFill>
                <a:latin typeface="Fira Sans Book" panose="020B0503050000020004" pitchFamily="34" charset="0"/>
              </a:rPr>
              <a:t>anal de recepción </a:t>
            </a:r>
          </a:p>
          <a:p>
            <a:pPr marL="171450" indent="-171450" algn="just">
              <a:buFont typeface="Arial" panose="020B0604020202020204" pitchFamily="34" charset="0"/>
              <a:buChar char="•"/>
            </a:pPr>
            <a:r>
              <a:rPr lang="es-ES" sz="1200" dirty="0">
                <a:latin typeface="Fira Sans Book" panose="020B0503050000020004" pitchFamily="34" charset="0"/>
              </a:rPr>
              <a:t>D</a:t>
            </a:r>
            <a:r>
              <a:rPr lang="es-ES" sz="1200" dirty="0">
                <a:solidFill>
                  <a:schemeClr val="lt1"/>
                </a:solidFill>
                <a:latin typeface="Fira Sans Book" panose="020B0503050000020004" pitchFamily="34" charset="0"/>
              </a:rPr>
              <a:t>escripción.</a:t>
            </a:r>
          </a:p>
          <a:p>
            <a:pPr marL="171450" indent="-171450" algn="just">
              <a:buFont typeface="Arial" panose="020B0604020202020204" pitchFamily="34" charset="0"/>
              <a:buChar char="•"/>
            </a:pPr>
            <a:r>
              <a:rPr lang="es-ES" sz="1200" dirty="0">
                <a:solidFill>
                  <a:schemeClr val="lt1"/>
                </a:solidFill>
                <a:latin typeface="Fira Sans Book" panose="020B0503050000020004" pitchFamily="34" charset="0"/>
              </a:rPr>
              <a:t>Solución </a:t>
            </a:r>
            <a:r>
              <a:rPr lang="es-ES" sz="1200" dirty="0">
                <a:latin typeface="Fira Sans Book" panose="020B0503050000020004" pitchFamily="34" charset="0"/>
              </a:rPr>
              <a:t>que requiere el cliente.</a:t>
            </a:r>
            <a:endParaRPr lang="es-MX" sz="1200" dirty="0">
              <a:solidFill>
                <a:schemeClr val="lt1"/>
              </a:solidFill>
              <a:latin typeface="Fira Sans Book" panose="020B0503050000020004" pitchFamily="34" charset="0"/>
            </a:endParaRPr>
          </a:p>
        </p:txBody>
      </p:sp>
      <p:pic>
        <p:nvPicPr>
          <p:cNvPr id="3" name="Imagen 2">
            <a:extLst>
              <a:ext uri="{FF2B5EF4-FFF2-40B4-BE49-F238E27FC236}">
                <a16:creationId xmlns:a16="http://schemas.microsoft.com/office/drawing/2014/main" id="{C7D4E089-D42A-5411-5D8A-55C25B1C90EF}"/>
              </a:ext>
            </a:extLst>
          </p:cNvPr>
          <p:cNvPicPr>
            <a:picLocks noChangeAspect="1"/>
          </p:cNvPicPr>
          <p:nvPr/>
        </p:nvPicPr>
        <p:blipFill>
          <a:blip r:embed="rId8"/>
          <a:stretch>
            <a:fillRect/>
          </a:stretch>
        </p:blipFill>
        <p:spPr>
          <a:xfrm>
            <a:off x="3125727" y="1337491"/>
            <a:ext cx="6466883" cy="3677271"/>
          </a:xfrm>
          <a:prstGeom prst="rect">
            <a:avLst/>
          </a:prstGeom>
        </p:spPr>
      </p:pic>
      <p:pic>
        <p:nvPicPr>
          <p:cNvPr id="25" name="Picture 2">
            <a:extLst>
              <a:ext uri="{FF2B5EF4-FFF2-40B4-BE49-F238E27FC236}">
                <a16:creationId xmlns:a16="http://schemas.microsoft.com/office/drawing/2014/main" id="{2BBE604A-6A7C-C990-DDBE-10130B24A38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092719" y="4812861"/>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BA9E2ED5-5078-A3B4-3DBA-628C4B491599}"/>
              </a:ext>
            </a:extLst>
          </p:cNvPr>
          <p:cNvSpPr/>
          <p:nvPr/>
        </p:nvSpPr>
        <p:spPr>
          <a:xfrm>
            <a:off x="3863271" y="4816995"/>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427B432C-0D7D-CCDE-C7DB-595F8CCE07FA}"/>
              </a:ext>
            </a:extLst>
          </p:cNvPr>
          <p:cNvSpPr/>
          <p:nvPr/>
        </p:nvSpPr>
        <p:spPr>
          <a:xfrm>
            <a:off x="5888495" y="4840286"/>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29492465-6142-5E11-4D49-ACDBC3BF153A}"/>
              </a:ext>
            </a:extLst>
          </p:cNvPr>
          <p:cNvSpPr/>
          <p:nvPr/>
        </p:nvSpPr>
        <p:spPr>
          <a:xfrm>
            <a:off x="3091353" y="1326420"/>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9" name="Conector recto 28">
            <a:extLst>
              <a:ext uri="{FF2B5EF4-FFF2-40B4-BE49-F238E27FC236}">
                <a16:creationId xmlns:a16="http://schemas.microsoft.com/office/drawing/2014/main" id="{FCEC526C-1F4C-7C9D-0BF2-1672E9F6D177}"/>
              </a:ext>
            </a:extLst>
          </p:cNvPr>
          <p:cNvCxnSpPr>
            <a:cxnSpLocks/>
          </p:cNvCxnSpPr>
          <p:nvPr/>
        </p:nvCxnSpPr>
        <p:spPr>
          <a:xfrm>
            <a:off x="2600320" y="2638121"/>
            <a:ext cx="2166905"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30" name="Gráfico 29" descr="Icono de menú de hamburguesa con relleno sólido">
            <a:hlinkClick r:id="rId10" action="ppaction://hlinksldjump"/>
            <a:extLst>
              <a:ext uri="{FF2B5EF4-FFF2-40B4-BE49-F238E27FC236}">
                <a16:creationId xmlns:a16="http://schemas.microsoft.com/office/drawing/2014/main" id="{54D16FAD-2D13-DFEE-4600-C1931DF06C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cxnSp>
        <p:nvCxnSpPr>
          <p:cNvPr id="35" name="Conector: angular 34">
            <a:extLst>
              <a:ext uri="{FF2B5EF4-FFF2-40B4-BE49-F238E27FC236}">
                <a16:creationId xmlns:a16="http://schemas.microsoft.com/office/drawing/2014/main" id="{0BC937D7-FC8E-61C6-F6F2-CE9B15B7E58F}"/>
              </a:ext>
            </a:extLst>
          </p:cNvPr>
          <p:cNvCxnSpPr>
            <a:cxnSpLocks/>
          </p:cNvCxnSpPr>
          <p:nvPr/>
        </p:nvCxnSpPr>
        <p:spPr>
          <a:xfrm rot="10800000">
            <a:off x="9176191" y="2256936"/>
            <a:ext cx="1803466" cy="477618"/>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2" name="Conector: angular 41">
            <a:extLst>
              <a:ext uri="{FF2B5EF4-FFF2-40B4-BE49-F238E27FC236}">
                <a16:creationId xmlns:a16="http://schemas.microsoft.com/office/drawing/2014/main" id="{2A0AAC1A-2BED-7F1E-A39A-44129D22D064}"/>
              </a:ext>
            </a:extLst>
          </p:cNvPr>
          <p:cNvCxnSpPr>
            <a:cxnSpLocks/>
          </p:cNvCxnSpPr>
          <p:nvPr/>
        </p:nvCxnSpPr>
        <p:spPr>
          <a:xfrm rot="10800000">
            <a:off x="9218574" y="2755659"/>
            <a:ext cx="1774564" cy="119863"/>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4" name="Conector: angular 43">
            <a:extLst>
              <a:ext uri="{FF2B5EF4-FFF2-40B4-BE49-F238E27FC236}">
                <a16:creationId xmlns:a16="http://schemas.microsoft.com/office/drawing/2014/main" id="{C9987292-BA36-AAE1-5825-5CD697E0F038}"/>
              </a:ext>
            </a:extLst>
          </p:cNvPr>
          <p:cNvCxnSpPr>
            <a:cxnSpLocks/>
          </p:cNvCxnSpPr>
          <p:nvPr/>
        </p:nvCxnSpPr>
        <p:spPr>
          <a:xfrm rot="10800000" flipV="1">
            <a:off x="9194664" y="2855925"/>
            <a:ext cx="1720672" cy="411599"/>
          </a:xfrm>
          <a:prstGeom prst="bentConnector3">
            <a:avLst>
              <a:gd name="adj1" fmla="val 5000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5" name="Bocadillo: rectángulo con esquinas redondeadas 44">
            <a:extLst>
              <a:ext uri="{FF2B5EF4-FFF2-40B4-BE49-F238E27FC236}">
                <a16:creationId xmlns:a16="http://schemas.microsoft.com/office/drawing/2014/main" id="{A6FB5272-8BA7-66DD-FCE0-470073409926}"/>
              </a:ext>
            </a:extLst>
          </p:cNvPr>
          <p:cNvSpPr/>
          <p:nvPr/>
        </p:nvSpPr>
        <p:spPr>
          <a:xfrm>
            <a:off x="9880538" y="2385201"/>
            <a:ext cx="2037006" cy="740913"/>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Para mayor detalle consulte los iconos informativos.</a:t>
            </a:r>
            <a:endParaRPr lang="es-MX" sz="1200" dirty="0">
              <a:solidFill>
                <a:schemeClr val="lt1"/>
              </a:solidFill>
              <a:latin typeface="Fira Sans Book" panose="020B0503050000020004" pitchFamily="34" charset="0"/>
            </a:endParaRPr>
          </a:p>
        </p:txBody>
      </p:sp>
    </p:spTree>
    <p:extLst>
      <p:ext uri="{BB962C8B-B14F-4D97-AF65-F5344CB8AC3E}">
        <p14:creationId xmlns:p14="http://schemas.microsoft.com/office/powerpoint/2010/main" val="3144113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68389"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3" name="Imagen 2">
            <a:extLst>
              <a:ext uri="{FF2B5EF4-FFF2-40B4-BE49-F238E27FC236}">
                <a16:creationId xmlns:a16="http://schemas.microsoft.com/office/drawing/2014/main" id="{F9F0BB9F-4FA9-300A-2331-17E6FA32C566}"/>
              </a:ext>
            </a:extLst>
          </p:cNvPr>
          <p:cNvPicPr>
            <a:picLocks noChangeAspect="1"/>
          </p:cNvPicPr>
          <p:nvPr/>
        </p:nvPicPr>
        <p:blipFill>
          <a:blip r:embed="rId8"/>
          <a:stretch>
            <a:fillRect/>
          </a:stretch>
        </p:blipFill>
        <p:spPr>
          <a:xfrm>
            <a:off x="3329618" y="1366291"/>
            <a:ext cx="6395092" cy="3637420"/>
          </a:xfrm>
          <a:prstGeom prst="rect">
            <a:avLst/>
          </a:prstGeom>
        </p:spPr>
      </p:pic>
      <p:sp>
        <p:nvSpPr>
          <p:cNvPr id="44" name="Bocadillo: rectángulo con esquinas redondeadas 43">
            <a:extLst>
              <a:ext uri="{FF2B5EF4-FFF2-40B4-BE49-F238E27FC236}">
                <a16:creationId xmlns:a16="http://schemas.microsoft.com/office/drawing/2014/main" id="{5197981E-63C3-6DE2-551D-B2D42DBCE3EF}"/>
              </a:ext>
            </a:extLst>
          </p:cNvPr>
          <p:cNvSpPr/>
          <p:nvPr/>
        </p:nvSpPr>
        <p:spPr>
          <a:xfrm>
            <a:off x="10008540" y="3531269"/>
            <a:ext cx="1997291" cy="802189"/>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chemeClr val="lt1"/>
                </a:solidFill>
                <a:latin typeface="Fira Sans Book" panose="020B0503050000020004" pitchFamily="34" charset="0"/>
              </a:rPr>
              <a:t>Una vez finalizado el formulario, dé clic en el botón ‘‘Guardar’’.</a:t>
            </a:r>
            <a:endParaRPr lang="es-MX" sz="1200" dirty="0">
              <a:solidFill>
                <a:schemeClr val="lt1"/>
              </a:solidFill>
              <a:latin typeface="Fira Sans Book" panose="020B0503050000020004" pitchFamily="34" charset="0"/>
            </a:endParaRPr>
          </a:p>
        </p:txBody>
      </p:sp>
      <p:cxnSp>
        <p:nvCxnSpPr>
          <p:cNvPr id="45" name="Conector: angular 44">
            <a:extLst>
              <a:ext uri="{FF2B5EF4-FFF2-40B4-BE49-F238E27FC236}">
                <a16:creationId xmlns:a16="http://schemas.microsoft.com/office/drawing/2014/main" id="{13C03832-4B61-D488-E5AE-1D4DD98EA11D}"/>
              </a:ext>
            </a:extLst>
          </p:cNvPr>
          <p:cNvCxnSpPr>
            <a:cxnSpLocks/>
            <a:stCxn id="44" idx="2"/>
          </p:cNvCxnSpPr>
          <p:nvPr/>
        </p:nvCxnSpPr>
        <p:spPr>
          <a:xfrm rot="5400000">
            <a:off x="10046415" y="3634923"/>
            <a:ext cx="262236" cy="1659307"/>
          </a:xfrm>
          <a:prstGeom prst="bentConnector2">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B0D1D33D-6123-2DBB-474B-AF9A02C39828}"/>
              </a:ext>
            </a:extLst>
          </p:cNvPr>
          <p:cNvCxnSpPr>
            <a:cxnSpLocks/>
          </p:cNvCxnSpPr>
          <p:nvPr/>
        </p:nvCxnSpPr>
        <p:spPr>
          <a:xfrm>
            <a:off x="2516198" y="3066746"/>
            <a:ext cx="2682767"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175EAD80-991F-A833-0715-935600E1164B}"/>
              </a:ext>
            </a:extLst>
          </p:cNvPr>
          <p:cNvCxnSpPr>
            <a:cxnSpLocks/>
          </p:cNvCxnSpPr>
          <p:nvPr/>
        </p:nvCxnSpPr>
        <p:spPr>
          <a:xfrm>
            <a:off x="2516198" y="4116771"/>
            <a:ext cx="2682767" cy="0"/>
          </a:xfrm>
          <a:prstGeom prst="line">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sp>
        <p:nvSpPr>
          <p:cNvPr id="48" name="Bocadillo: rectángulo con esquinas redondeadas 47">
            <a:extLst>
              <a:ext uri="{FF2B5EF4-FFF2-40B4-BE49-F238E27FC236}">
                <a16:creationId xmlns:a16="http://schemas.microsoft.com/office/drawing/2014/main" id="{611C337D-7456-EC80-1C51-F3B04B98995B}"/>
              </a:ext>
            </a:extLst>
          </p:cNvPr>
          <p:cNvSpPr/>
          <p:nvPr/>
        </p:nvSpPr>
        <p:spPr>
          <a:xfrm>
            <a:off x="277219" y="3744178"/>
            <a:ext cx="2777778" cy="972136"/>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Seleccione ‘‘Sí’’, únicamente si desea notificarle al cliente sobre la queja levantada, en caso contrario, seleccione “No”</a:t>
            </a:r>
            <a:endParaRPr lang="es-MX" sz="1200" dirty="0">
              <a:solidFill>
                <a:schemeClr val="lt1"/>
              </a:solidFill>
              <a:latin typeface="Fira Sans Book" panose="020B0503050000020004" pitchFamily="34" charset="0"/>
            </a:endParaRPr>
          </a:p>
        </p:txBody>
      </p:sp>
      <p:sp>
        <p:nvSpPr>
          <p:cNvPr id="49" name="Bocadillo: rectángulo con esquinas redondeadas 48">
            <a:extLst>
              <a:ext uri="{FF2B5EF4-FFF2-40B4-BE49-F238E27FC236}">
                <a16:creationId xmlns:a16="http://schemas.microsoft.com/office/drawing/2014/main" id="{DBB32B7C-7F33-D53E-CB9F-1171996EA59B}"/>
              </a:ext>
            </a:extLst>
          </p:cNvPr>
          <p:cNvSpPr/>
          <p:nvPr/>
        </p:nvSpPr>
        <p:spPr>
          <a:xfrm>
            <a:off x="268010" y="2623455"/>
            <a:ext cx="2777778" cy="811835"/>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Agregue comentarios adicionales que pueda tener en relación a la queja.</a:t>
            </a:r>
            <a:endParaRPr lang="es-MX" sz="1200" dirty="0">
              <a:solidFill>
                <a:schemeClr val="lt1"/>
              </a:solidFill>
              <a:latin typeface="Fira Sans Book" panose="020B0503050000020004" pitchFamily="34" charset="0"/>
            </a:endParaRPr>
          </a:p>
        </p:txBody>
      </p:sp>
      <p:sp>
        <p:nvSpPr>
          <p:cNvPr id="52" name="Rectángulo 51">
            <a:extLst>
              <a:ext uri="{FF2B5EF4-FFF2-40B4-BE49-F238E27FC236}">
                <a16:creationId xmlns:a16="http://schemas.microsoft.com/office/drawing/2014/main" id="{380781DF-5475-2108-C6A7-5428C82DD366}"/>
              </a:ext>
            </a:extLst>
          </p:cNvPr>
          <p:cNvSpPr/>
          <p:nvPr/>
        </p:nvSpPr>
        <p:spPr>
          <a:xfrm>
            <a:off x="3237618" y="1312743"/>
            <a:ext cx="6545795" cy="217065"/>
          </a:xfrm>
          <a:prstGeom prst="rect">
            <a:avLst/>
          </a:prstGeom>
          <a:solidFill>
            <a:srgbClr val="04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3" name="Conector: angular 52">
            <a:extLst>
              <a:ext uri="{FF2B5EF4-FFF2-40B4-BE49-F238E27FC236}">
                <a16:creationId xmlns:a16="http://schemas.microsoft.com/office/drawing/2014/main" id="{00F93177-E444-0DE2-B792-E582CE023C6A}"/>
              </a:ext>
            </a:extLst>
          </p:cNvPr>
          <p:cNvCxnSpPr>
            <a:cxnSpLocks/>
          </p:cNvCxnSpPr>
          <p:nvPr/>
        </p:nvCxnSpPr>
        <p:spPr>
          <a:xfrm>
            <a:off x="2643899" y="1702668"/>
            <a:ext cx="2378166" cy="596767"/>
          </a:xfrm>
          <a:prstGeom prst="bentConnector3">
            <a:avLst>
              <a:gd name="adj1" fmla="val 80760"/>
            </a:avLst>
          </a:prstGeom>
          <a:ln w="28575">
            <a:solidFill>
              <a:schemeClr val="tx2"/>
            </a:solidFill>
            <a:headEnd type="none"/>
            <a:tailEnd type="oval"/>
          </a:ln>
        </p:spPr>
        <p:style>
          <a:lnRef idx="1">
            <a:schemeClr val="accent2"/>
          </a:lnRef>
          <a:fillRef idx="0">
            <a:schemeClr val="accent2"/>
          </a:fillRef>
          <a:effectRef idx="0">
            <a:schemeClr val="accent2"/>
          </a:effectRef>
          <a:fontRef idx="minor">
            <a:schemeClr val="tx1"/>
          </a:fontRef>
        </p:style>
      </p:cxnSp>
      <p:pic>
        <p:nvPicPr>
          <p:cNvPr id="54" name="Picture 2">
            <a:extLst>
              <a:ext uri="{FF2B5EF4-FFF2-40B4-BE49-F238E27FC236}">
                <a16:creationId xmlns:a16="http://schemas.microsoft.com/office/drawing/2014/main" id="{65CE950D-7A74-DFDE-A63A-ED3770B125F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4614"/>
          <a:stretch/>
        </p:blipFill>
        <p:spPr bwMode="auto">
          <a:xfrm>
            <a:off x="3279059" y="4812382"/>
            <a:ext cx="6502700" cy="197001"/>
          </a:xfrm>
          <a:prstGeom prst="rect">
            <a:avLst/>
          </a:prstGeom>
          <a:noFill/>
          <a:extLst>
            <a:ext uri="{909E8E84-426E-40DD-AFC4-6F175D3DCCD1}">
              <a14:hiddenFill xmlns:a14="http://schemas.microsoft.com/office/drawing/2010/main">
                <a:solidFill>
                  <a:srgbClr val="FFFFFF"/>
                </a:solidFill>
              </a14:hiddenFill>
            </a:ext>
          </a:extLst>
        </p:spPr>
      </p:pic>
      <p:sp>
        <p:nvSpPr>
          <p:cNvPr id="55" name="Rectángulo 54">
            <a:extLst>
              <a:ext uri="{FF2B5EF4-FFF2-40B4-BE49-F238E27FC236}">
                <a16:creationId xmlns:a16="http://schemas.microsoft.com/office/drawing/2014/main" id="{4486FEB6-E910-A0B8-F084-BBC447423DE3}"/>
              </a:ext>
            </a:extLst>
          </p:cNvPr>
          <p:cNvSpPr/>
          <p:nvPr/>
        </p:nvSpPr>
        <p:spPr>
          <a:xfrm>
            <a:off x="4025913" y="480633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Rectángulo 55">
            <a:extLst>
              <a:ext uri="{FF2B5EF4-FFF2-40B4-BE49-F238E27FC236}">
                <a16:creationId xmlns:a16="http://schemas.microsoft.com/office/drawing/2014/main" id="{08E72536-577C-15AD-02C1-74570CD3C87B}"/>
              </a:ext>
            </a:extLst>
          </p:cNvPr>
          <p:cNvSpPr/>
          <p:nvPr/>
        </p:nvSpPr>
        <p:spPr>
          <a:xfrm>
            <a:off x="6060933" y="4806334"/>
            <a:ext cx="1778000" cy="209988"/>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0" name="Bocadillo: rectángulo con esquinas redondeadas 59">
            <a:extLst>
              <a:ext uri="{FF2B5EF4-FFF2-40B4-BE49-F238E27FC236}">
                <a16:creationId xmlns:a16="http://schemas.microsoft.com/office/drawing/2014/main" id="{CD384BA5-6EDF-7B4F-9497-4F5C93DC8BC8}"/>
              </a:ext>
            </a:extLst>
          </p:cNvPr>
          <p:cNvSpPr/>
          <p:nvPr/>
        </p:nvSpPr>
        <p:spPr>
          <a:xfrm>
            <a:off x="278683" y="1429149"/>
            <a:ext cx="2777779" cy="835961"/>
          </a:xfrm>
          <a:prstGeom prst="wedgeRoundRectCallout">
            <a:avLst>
              <a:gd name="adj1" fmla="val 41073"/>
              <a:gd name="adj2" fmla="val -6214"/>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latin typeface="Fira Sans Book" panose="020B0503050000020004" pitchFamily="34" charset="0"/>
              </a:rPr>
              <a:t>Dé clic en el botón elegir archivos para adjuntar una o más evidencias en caso de tenerla.</a:t>
            </a:r>
            <a:endParaRPr lang="es-MX" sz="1200" dirty="0">
              <a:solidFill>
                <a:schemeClr val="lt1"/>
              </a:solidFill>
              <a:latin typeface="Fira Sans Book" panose="020B0503050000020004" pitchFamily="34" charset="0"/>
            </a:endParaRPr>
          </a:p>
        </p:txBody>
      </p:sp>
      <p:pic>
        <p:nvPicPr>
          <p:cNvPr id="61" name="Gráfico 60" descr="Icono de menú de hamburguesa con relleno sólido">
            <a:hlinkClick r:id="rId10" action="ppaction://hlinksldjump"/>
            <a:extLst>
              <a:ext uri="{FF2B5EF4-FFF2-40B4-BE49-F238E27FC236}">
                <a16:creationId xmlns:a16="http://schemas.microsoft.com/office/drawing/2014/main" id="{8968824A-57D5-C0B2-2D12-98699CD3B3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3971912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F5C62DE-EAEA-6547-832B-C9574598D4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3500000">
            <a:off x="10078298" y="2550006"/>
            <a:ext cx="2470171" cy="3133530"/>
          </a:xfrm>
          <a:prstGeom prst="rect">
            <a:avLst/>
          </a:prstGeom>
        </p:spPr>
      </p:pic>
      <p:pic>
        <p:nvPicPr>
          <p:cNvPr id="11" name="Picture 10">
            <a:extLst>
              <a:ext uri="{FF2B5EF4-FFF2-40B4-BE49-F238E27FC236}">
                <a16:creationId xmlns:a16="http://schemas.microsoft.com/office/drawing/2014/main" id="{5DF76C5A-D7ED-654B-B163-7EDF755B3F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3500000">
            <a:off x="4400105" y="798123"/>
            <a:ext cx="4036375" cy="4537246"/>
          </a:xfrm>
          <a:prstGeom prst="rect">
            <a:avLst/>
          </a:prstGeom>
        </p:spPr>
      </p:pic>
      <p:sp>
        <p:nvSpPr>
          <p:cNvPr id="16" name="Rectangle 15">
            <a:extLst>
              <a:ext uri="{FF2B5EF4-FFF2-40B4-BE49-F238E27FC236}">
                <a16:creationId xmlns:a16="http://schemas.microsoft.com/office/drawing/2014/main" id="{F5769AA1-134E-BD43-9E7E-CE2A4FA81F9B}"/>
              </a:ext>
            </a:extLst>
          </p:cNvPr>
          <p:cNvSpPr/>
          <p:nvPr/>
        </p:nvSpPr>
        <p:spPr>
          <a:xfrm>
            <a:off x="-1" y="1"/>
            <a:ext cx="6096000" cy="6857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DD092DF9-C82A-E747-895F-4EA6FB057F02}"/>
              </a:ext>
            </a:extLst>
          </p:cNvPr>
          <p:cNvSpPr/>
          <p:nvPr/>
        </p:nvSpPr>
        <p:spPr>
          <a:xfrm>
            <a:off x="5485856" y="6507105"/>
            <a:ext cx="1220285" cy="73152"/>
          </a:xfrm>
          <a:prstGeom prst="rect">
            <a:avLst/>
          </a:prstGeom>
          <a:gradFill flip="none" rotWithShape="1">
            <a:gsLst>
              <a:gs pos="50000">
                <a:srgbClr val="1FAE87"/>
              </a:gs>
              <a:gs pos="0">
                <a:srgbClr val="8EC84D"/>
              </a:gs>
              <a:gs pos="100000">
                <a:srgbClr val="4B80C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F1B3085C-D1CE-AB4E-9984-51B1F3B08E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85359" y="6235238"/>
            <a:ext cx="672347" cy="462238"/>
          </a:xfrm>
          <a:prstGeom prst="rect">
            <a:avLst/>
          </a:prstGeom>
        </p:spPr>
      </p:pic>
      <p:pic>
        <p:nvPicPr>
          <p:cNvPr id="20" name="Picture 19">
            <a:extLst>
              <a:ext uri="{FF2B5EF4-FFF2-40B4-BE49-F238E27FC236}">
                <a16:creationId xmlns:a16="http://schemas.microsoft.com/office/drawing/2014/main" id="{781FA5CE-8736-1148-9440-D839F1296A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90895" y="1141524"/>
            <a:ext cx="9048756" cy="4938019"/>
          </a:xfrm>
          <a:prstGeom prst="rect">
            <a:avLst/>
          </a:prstGeom>
        </p:spPr>
      </p:pic>
      <p:sp>
        <p:nvSpPr>
          <p:cNvPr id="24" name="TextBox 5">
            <a:extLst>
              <a:ext uri="{FF2B5EF4-FFF2-40B4-BE49-F238E27FC236}">
                <a16:creationId xmlns:a16="http://schemas.microsoft.com/office/drawing/2014/main" id="{EF85EB0F-E254-40D9-BB94-020E6B870DA5}"/>
              </a:ext>
            </a:extLst>
          </p:cNvPr>
          <p:cNvSpPr txBox="1"/>
          <p:nvPr/>
        </p:nvSpPr>
        <p:spPr>
          <a:xfrm>
            <a:off x="165234" y="6435959"/>
            <a:ext cx="4701928" cy="21544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MX" sz="800" b="1" i="0" u="none" strike="noStrike" kern="1200" cap="none" spc="300" normalizeH="0" baseline="0" noProof="0" dirty="0">
                <a:ln>
                  <a:noFill/>
                </a:ln>
                <a:solidFill>
                  <a:prstClr val="white">
                    <a:lumMod val="50000"/>
                  </a:prstClr>
                </a:solidFill>
                <a:effectLst/>
                <a:uLnTx/>
                <a:uFillTx/>
                <a:latin typeface="Fira Sans Light" panose="020B0403050000020004" pitchFamily="34" charset="0"/>
                <a:ea typeface="+mn-ea"/>
                <a:cs typeface="+mn-cs"/>
              </a:rPr>
              <a:t>SISTEMA INTEGRAL DE GESTIÓN EMPRESARIAL - TABANTAJ</a:t>
            </a:r>
          </a:p>
        </p:txBody>
      </p:sp>
      <p:sp>
        <p:nvSpPr>
          <p:cNvPr id="34" name="Rectángulo: esquinas superiores redondeadas 33">
            <a:extLst>
              <a:ext uri="{FF2B5EF4-FFF2-40B4-BE49-F238E27FC236}">
                <a16:creationId xmlns:a16="http://schemas.microsoft.com/office/drawing/2014/main" id="{66358485-35AB-476A-A668-E3E4B1331131}"/>
              </a:ext>
            </a:extLst>
          </p:cNvPr>
          <p:cNvSpPr/>
          <p:nvPr/>
        </p:nvSpPr>
        <p:spPr>
          <a:xfrm rot="10800000">
            <a:off x="8796273" y="9450"/>
            <a:ext cx="2315298" cy="751085"/>
          </a:xfrm>
          <a:prstGeom prst="round2SameRect">
            <a:avLst/>
          </a:prstGeom>
          <a:solidFill>
            <a:schemeClr val="tx2"/>
          </a:solidFill>
          <a:ln>
            <a:noFill/>
          </a:ln>
          <a:effectLst/>
          <a:scene3d>
            <a:camera prst="orthographicFront">
              <a:rot lat="0" lon="0" rev="0"/>
            </a:camera>
            <a:lightRig rig="contrasting" dir="t">
              <a:rot lat="0" lon="0" rev="7800000"/>
            </a:lightRig>
          </a:scene3d>
          <a:sp3d>
            <a:bevelT w="139700" h="1397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43A05F4B-C86A-4FB4-89FE-90D524FD278F}"/>
              </a:ext>
            </a:extLst>
          </p:cNvPr>
          <p:cNvSpPr txBox="1"/>
          <p:nvPr/>
        </p:nvSpPr>
        <p:spPr>
          <a:xfrm>
            <a:off x="8967883" y="436988"/>
            <a:ext cx="553357" cy="276999"/>
          </a:xfrm>
          <a:prstGeom prst="rect">
            <a:avLst/>
          </a:prstGeom>
          <a:noFill/>
        </p:spPr>
        <p:txBody>
          <a:bodyPr wrap="none" rtlCol="0">
            <a:spAutoFit/>
          </a:bodyPr>
          <a:lstStyle/>
          <a:p>
            <a:r>
              <a:rPr lang="es-MX" sz="1200" dirty="0">
                <a:solidFill>
                  <a:schemeClr val="bg1"/>
                </a:solidFill>
              </a:rPr>
              <a:t>Menú</a:t>
            </a:r>
          </a:p>
        </p:txBody>
      </p:sp>
      <p:sp>
        <p:nvSpPr>
          <p:cNvPr id="37" name="Triángulo isósceles 36">
            <a:hlinkClick r:id="rId6" action="ppaction://hlinksldjump"/>
            <a:extLst>
              <a:ext uri="{FF2B5EF4-FFF2-40B4-BE49-F238E27FC236}">
                <a16:creationId xmlns:a16="http://schemas.microsoft.com/office/drawing/2014/main" id="{A39FFAC2-96BF-4FD0-B859-880B7325AFE6}"/>
              </a:ext>
            </a:extLst>
          </p:cNvPr>
          <p:cNvSpPr/>
          <p:nvPr/>
        </p:nvSpPr>
        <p:spPr>
          <a:xfrm rot="5400000">
            <a:off x="10415084" y="165775"/>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riángulo isósceles 37">
            <a:hlinkClick r:id="rId7" action="ppaction://hlinksldjump"/>
            <a:extLst>
              <a:ext uri="{FF2B5EF4-FFF2-40B4-BE49-F238E27FC236}">
                <a16:creationId xmlns:a16="http://schemas.microsoft.com/office/drawing/2014/main" id="{19983B7C-30CC-4801-BEE5-AFD7415371E7}"/>
              </a:ext>
            </a:extLst>
          </p:cNvPr>
          <p:cNvSpPr/>
          <p:nvPr/>
        </p:nvSpPr>
        <p:spPr>
          <a:xfrm rot="16200000">
            <a:off x="9720480" y="165774"/>
            <a:ext cx="276998" cy="21462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a:extLst>
              <a:ext uri="{FF2B5EF4-FFF2-40B4-BE49-F238E27FC236}">
                <a16:creationId xmlns:a16="http://schemas.microsoft.com/office/drawing/2014/main" id="{8DF95E29-903F-49F9-8355-25D57A93F6C3}"/>
              </a:ext>
            </a:extLst>
          </p:cNvPr>
          <p:cNvSpPr txBox="1"/>
          <p:nvPr/>
        </p:nvSpPr>
        <p:spPr>
          <a:xfrm>
            <a:off x="9529256" y="436987"/>
            <a:ext cx="702565" cy="276999"/>
          </a:xfrm>
          <a:prstGeom prst="rect">
            <a:avLst/>
          </a:prstGeom>
          <a:noFill/>
        </p:spPr>
        <p:txBody>
          <a:bodyPr wrap="none" rtlCol="0">
            <a:spAutoFit/>
          </a:bodyPr>
          <a:lstStyle/>
          <a:p>
            <a:r>
              <a:rPr lang="es-MX" sz="1200" dirty="0">
                <a:solidFill>
                  <a:schemeClr val="bg1"/>
                </a:solidFill>
              </a:rPr>
              <a:t>Anterior</a:t>
            </a:r>
          </a:p>
        </p:txBody>
      </p:sp>
      <p:sp>
        <p:nvSpPr>
          <p:cNvPr id="40" name="CuadroTexto 39">
            <a:extLst>
              <a:ext uri="{FF2B5EF4-FFF2-40B4-BE49-F238E27FC236}">
                <a16:creationId xmlns:a16="http://schemas.microsoft.com/office/drawing/2014/main" id="{AEFABB63-810E-4418-B11C-17DA063AC2BB}"/>
              </a:ext>
            </a:extLst>
          </p:cNvPr>
          <p:cNvSpPr txBox="1"/>
          <p:nvPr/>
        </p:nvSpPr>
        <p:spPr>
          <a:xfrm>
            <a:off x="10192686" y="436987"/>
            <a:ext cx="760273" cy="276999"/>
          </a:xfrm>
          <a:prstGeom prst="rect">
            <a:avLst/>
          </a:prstGeom>
          <a:noFill/>
        </p:spPr>
        <p:txBody>
          <a:bodyPr wrap="none" rtlCol="0">
            <a:spAutoFit/>
          </a:bodyPr>
          <a:lstStyle/>
          <a:p>
            <a:r>
              <a:rPr lang="es-MX" sz="1200" dirty="0">
                <a:solidFill>
                  <a:schemeClr val="bg1"/>
                </a:solidFill>
              </a:rPr>
              <a:t>Siguiente</a:t>
            </a:r>
          </a:p>
        </p:txBody>
      </p:sp>
      <p:sp>
        <p:nvSpPr>
          <p:cNvPr id="41" name="CuadroTexto 40">
            <a:extLst>
              <a:ext uri="{FF2B5EF4-FFF2-40B4-BE49-F238E27FC236}">
                <a16:creationId xmlns:a16="http://schemas.microsoft.com/office/drawing/2014/main" id="{CF9A1053-10B5-43F6-A66C-830FBAB76699}"/>
              </a:ext>
            </a:extLst>
          </p:cNvPr>
          <p:cNvSpPr txBox="1"/>
          <p:nvPr/>
        </p:nvSpPr>
        <p:spPr>
          <a:xfrm>
            <a:off x="6850219" y="6393741"/>
            <a:ext cx="4394200" cy="276999"/>
          </a:xfrm>
          <a:prstGeom prst="rect">
            <a:avLst/>
          </a:prstGeom>
          <a:noFill/>
        </p:spPr>
        <p:txBody>
          <a:bodyPr wrap="square">
            <a:spAutoFit/>
          </a:bodyPr>
          <a:lstStyle/>
          <a:p>
            <a:r>
              <a:rPr lang="es-MX" sz="1200" dirty="0">
                <a:latin typeface="Fira Sans" panose="020B0503050000020004" pitchFamily="34" charset="0"/>
              </a:rPr>
              <a:t>Nota: Puedes navegar con las flechas del teclado  </a:t>
            </a:r>
            <a:endParaRPr lang="es-MX" sz="1400" dirty="0"/>
          </a:p>
        </p:txBody>
      </p:sp>
      <p:pic>
        <p:nvPicPr>
          <p:cNvPr id="6146" name="Picture 2">
            <a:extLst>
              <a:ext uri="{FF2B5EF4-FFF2-40B4-BE49-F238E27FC236}">
                <a16:creationId xmlns:a16="http://schemas.microsoft.com/office/drawing/2014/main" id="{0CEB235D-6B70-40CC-8199-14E0A30F72C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6927" t="28697" r="10608" b="17587"/>
          <a:stretch/>
        </p:blipFill>
        <p:spPr bwMode="auto">
          <a:xfrm>
            <a:off x="4561749" y="1376010"/>
            <a:ext cx="6304845" cy="3631112"/>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0">
            <a:extLst>
              <a:ext uri="{FF2B5EF4-FFF2-40B4-BE49-F238E27FC236}">
                <a16:creationId xmlns:a16="http://schemas.microsoft.com/office/drawing/2014/main" id="{4F0F19C2-C61A-DD1F-71AF-58401F7DEFC7}"/>
              </a:ext>
            </a:extLst>
          </p:cNvPr>
          <p:cNvSpPr txBox="1"/>
          <p:nvPr/>
        </p:nvSpPr>
        <p:spPr>
          <a:xfrm>
            <a:off x="396934" y="1156892"/>
            <a:ext cx="3694517" cy="2092881"/>
          </a:xfrm>
          <a:prstGeom prst="rect">
            <a:avLst/>
          </a:prstGeom>
          <a:noFill/>
        </p:spPr>
        <p:txBody>
          <a:bodyPr wrap="square">
            <a:spAutoFit/>
          </a:bodyPr>
          <a:lstStyle/>
          <a:p>
            <a:pPr algn="just">
              <a:defRPr/>
            </a:pPr>
            <a:r>
              <a:rPr kumimoji="0" lang="es-MX" b="1" i="0" u="none" strike="noStrike" kern="1200" cap="none" spc="0" normalizeH="0" baseline="0" noProof="0" dirty="0">
                <a:ln>
                  <a:noFill/>
                </a:ln>
                <a:solidFill>
                  <a:srgbClr val="0070C0"/>
                </a:solidFill>
                <a:effectLst/>
                <a:uLnTx/>
                <a:uFillTx/>
                <a:latin typeface="Fira Sans Book" panose="020B0503050000020004"/>
              </a:rPr>
              <a:t>Correo Electrónico: </a:t>
            </a:r>
            <a:r>
              <a:rPr kumimoji="0" lang="es-MX" b="1" i="0" u="none" strike="noStrike" kern="1200" cap="none" spc="0" normalizeH="0" baseline="0" noProof="0" dirty="0">
                <a:ln>
                  <a:noFill/>
                </a:ln>
                <a:solidFill>
                  <a:schemeClr val="accent2"/>
                </a:solidFill>
                <a:effectLst/>
                <a:uLnTx/>
                <a:uFillTx/>
                <a:latin typeface="Fira Sans Book" panose="020B0503050000020004"/>
              </a:rPr>
              <a:t>Al Cliente</a:t>
            </a:r>
          </a:p>
          <a:p>
            <a:pPr marR="0" lvl="0" algn="just" defTabSz="914400" rtl="0" eaLnBrk="1" fontAlgn="auto" latinLnBrk="0" hangingPunct="1">
              <a:lnSpc>
                <a:spcPct val="100000"/>
              </a:lnSpc>
              <a:spcBef>
                <a:spcPts val="0"/>
              </a:spcBef>
              <a:spcAft>
                <a:spcPts val="0"/>
              </a:spcAft>
              <a:buClrTx/>
              <a:buSzTx/>
              <a:tabLst/>
              <a:defRPr/>
            </a:pPr>
            <a:endParaRPr lang="es-ES" sz="1600" dirty="0">
              <a:latin typeface="Fira Sans Book" panose="020B0503050000020004" pitchFamily="34" charset="0"/>
            </a:endParaRPr>
          </a:p>
          <a:p>
            <a:pPr marR="0" lvl="0" algn="just" defTabSz="914400" rtl="0" eaLnBrk="1" fontAlgn="auto" latinLnBrk="0" hangingPunct="1">
              <a:lnSpc>
                <a:spcPct val="100000"/>
              </a:lnSpc>
              <a:spcBef>
                <a:spcPts val="0"/>
              </a:spcBef>
              <a:spcAft>
                <a:spcPts val="0"/>
              </a:spcAft>
              <a:buClrTx/>
              <a:buSzTx/>
              <a:tabLst/>
              <a:defRPr/>
            </a:pPr>
            <a:r>
              <a:rPr lang="es-ES" sz="1600" dirty="0">
                <a:latin typeface="Fira Sans Book" panose="020B0503050000020004" pitchFamily="34" charset="0"/>
              </a:rPr>
              <a:t>En caso de que haya seleccionado la opción de enviar correo al cliente, este le llegará tanto al cliente como al colaborador que registra la queja en la herramienta, como se muestra en la siguiente pantalla.</a:t>
            </a:r>
          </a:p>
        </p:txBody>
      </p:sp>
      <p:pic>
        <p:nvPicPr>
          <p:cNvPr id="22" name="Gráfico 21" descr="Icono de menú de hamburguesa con relleno sólido">
            <a:hlinkClick r:id="rId9" action="ppaction://hlinksldjump"/>
            <a:extLst>
              <a:ext uri="{FF2B5EF4-FFF2-40B4-BE49-F238E27FC236}">
                <a16:creationId xmlns:a16="http://schemas.microsoft.com/office/drawing/2014/main" id="{84156E4B-FE45-50D9-C4A1-BE49B11CFF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7319" y="69046"/>
            <a:ext cx="402501" cy="402501"/>
          </a:xfrm>
          <a:prstGeom prst="rect">
            <a:avLst/>
          </a:prstGeom>
        </p:spPr>
      </p:pic>
    </p:spTree>
    <p:extLst>
      <p:ext uri="{BB962C8B-B14F-4D97-AF65-F5344CB8AC3E}">
        <p14:creationId xmlns:p14="http://schemas.microsoft.com/office/powerpoint/2010/main" val="4159363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12349</TotalTime>
  <Words>2434</Words>
  <Application>Microsoft Office PowerPoint</Application>
  <PresentationFormat>Panorámica</PresentationFormat>
  <Paragraphs>357</Paragraphs>
  <Slides>39</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39</vt:i4>
      </vt:variant>
    </vt:vector>
  </HeadingPairs>
  <TitlesOfParts>
    <vt:vector size="49" baseType="lpstr">
      <vt:lpstr>Arial</vt:lpstr>
      <vt:lpstr>Calibri</vt:lpstr>
      <vt:lpstr>Calibri Light</vt:lpstr>
      <vt:lpstr>Fira Sans</vt:lpstr>
      <vt:lpstr>Fira Sans Book</vt:lpstr>
      <vt:lpstr>Fira Sans Light</vt:lpstr>
      <vt:lpstr>Fira Sans SemiBold</vt:lpstr>
      <vt:lpstr>Wingdings</vt:lpstr>
      <vt:lpstr>Tema de Office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Antonio  Vásquez Ortega</dc:creator>
  <cp:lastModifiedBy>Karen Maraí Rodríguez Gálvez</cp:lastModifiedBy>
  <cp:revision>321</cp:revision>
  <dcterms:created xsi:type="dcterms:W3CDTF">2022-05-23T15:39:21Z</dcterms:created>
  <dcterms:modified xsi:type="dcterms:W3CDTF">2022-06-03T16:39:10Z</dcterms:modified>
</cp:coreProperties>
</file>